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78" r:id="rId3"/>
    <p:sldId id="259" r:id="rId4"/>
    <p:sldId id="260" r:id="rId5"/>
    <p:sldId id="261" r:id="rId6"/>
    <p:sldId id="262" r:id="rId7"/>
    <p:sldId id="264" r:id="rId8"/>
    <p:sldId id="265" r:id="rId9"/>
    <p:sldId id="266" r:id="rId10"/>
    <p:sldId id="267" r:id="rId11"/>
    <p:sldId id="268" r:id="rId12"/>
    <p:sldId id="269" r:id="rId13"/>
    <p:sldId id="270" r:id="rId14"/>
    <p:sldId id="271" r:id="rId15"/>
    <p:sldId id="279"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AEE"/>
    <a:srgbClr val="457B9D"/>
    <a:srgbClr val="4EA72E"/>
    <a:srgbClr val="E97132"/>
    <a:srgbClr val="0F9ED5"/>
    <a:srgbClr val="FFFFF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780068897637796"/>
          <c:y val="5.859374639556186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5AF-40DC-B2B8-AF974738A5F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2-05AF-40DC-B2B8-AF974738A5F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3-05AF-40DC-B2B8-AF974738A5F5}"/>
              </c:ext>
            </c:extLst>
          </c:dPt>
          <c:dLbls>
            <c:dLbl>
              <c:idx val="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05AF-40DC-B2B8-AF974738A5F5}"/>
                </c:ext>
              </c:extLst>
            </c:dLbl>
            <c:dLbl>
              <c:idx val="1"/>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2-05AF-40DC-B2B8-AF974738A5F5}"/>
                </c:ext>
              </c:extLst>
            </c:dLbl>
            <c:dLbl>
              <c:idx val="2"/>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05AF-40DC-B2B8-AF974738A5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Dávid Niedermayer</c:v>
                </c:pt>
                <c:pt idx="1">
                  <c:v>Nyári Milán Bence</c:v>
                </c:pt>
                <c:pt idx="2">
                  <c:v>Édua Péter</c:v>
                </c:pt>
              </c:strCache>
            </c:strRef>
          </c:cat>
          <c:val>
            <c:numRef>
              <c:f>Sheet1!$B$2:$B$4</c:f>
              <c:numCache>
                <c:formatCode>General</c:formatCode>
                <c:ptCount val="3"/>
                <c:pt idx="0">
                  <c:v>2130</c:v>
                </c:pt>
                <c:pt idx="1">
                  <c:v>2480</c:v>
                </c:pt>
                <c:pt idx="2">
                  <c:v>2050</c:v>
                </c:pt>
              </c:numCache>
            </c:numRef>
          </c:val>
          <c:extLst>
            <c:ext xmlns:c16="http://schemas.microsoft.com/office/drawing/2014/chart" uri="{C3380CC4-5D6E-409C-BE32-E72D297353CC}">
              <c16:uniqueId val="{00000000-05AF-40DC-B2B8-AF974738A5F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0.08323</cdr:x>
      <cdr:y>0.12772</cdr:y>
    </cdr:from>
    <cdr:to>
      <cdr:x>0.62996</cdr:x>
      <cdr:y>0.12772</cdr:y>
    </cdr:to>
    <cdr:cxnSp macro="">
      <cdr:nvCxnSpPr>
        <cdr:cNvPr id="3" name="Straight Connector 2">
          <a:extLst xmlns:a="http://schemas.openxmlformats.org/drawingml/2006/main">
            <a:ext uri="{FF2B5EF4-FFF2-40B4-BE49-F238E27FC236}">
              <a16:creationId xmlns:a16="http://schemas.microsoft.com/office/drawing/2014/main" id="{2BBC0C26-DC28-7C34-99F0-ED2197C6C2AC}"/>
            </a:ext>
          </a:extLst>
        </cdr:cNvPr>
        <cdr:cNvCxnSpPr/>
      </cdr:nvCxnSpPr>
      <cdr:spPr>
        <a:xfrm xmlns:a="http://schemas.openxmlformats.org/drawingml/2006/main" flipH="1">
          <a:off x="570713" y="666348"/>
          <a:ext cx="3749040" cy="0"/>
        </a:xfrm>
        <a:prstGeom xmlns:a="http://schemas.openxmlformats.org/drawingml/2006/main" prst="line">
          <a:avLst/>
        </a:prstGeom>
        <a:ln xmlns:a="http://schemas.openxmlformats.org/drawingml/2006/main" cap="rnd">
          <a:solidFill>
            <a:srgbClr val="E97132"/>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0.08323</cdr:x>
      <cdr:y>0.12832</cdr:y>
    </cdr:from>
    <cdr:to>
      <cdr:x>0.08323</cdr:x>
      <cdr:y>0.34058</cdr:y>
    </cdr:to>
    <cdr:cxnSp macro="">
      <cdr:nvCxnSpPr>
        <cdr:cNvPr id="5" name="Straight Connector 4">
          <a:extLst xmlns:a="http://schemas.openxmlformats.org/drawingml/2006/main">
            <a:ext uri="{FF2B5EF4-FFF2-40B4-BE49-F238E27FC236}">
              <a16:creationId xmlns:a16="http://schemas.microsoft.com/office/drawing/2014/main" id="{2D8613F3-554B-6886-2AE2-9F389EB379FC}"/>
            </a:ext>
          </a:extLst>
        </cdr:cNvPr>
        <cdr:cNvCxnSpPr/>
      </cdr:nvCxnSpPr>
      <cdr:spPr>
        <a:xfrm xmlns:a="http://schemas.openxmlformats.org/drawingml/2006/main" flipV="1">
          <a:off x="570713" y="669523"/>
          <a:ext cx="0" cy="1107440"/>
        </a:xfrm>
        <a:prstGeom xmlns:a="http://schemas.openxmlformats.org/drawingml/2006/main" prst="line">
          <a:avLst/>
        </a:prstGeom>
        <a:ln xmlns:a="http://schemas.openxmlformats.org/drawingml/2006/main" cap="rnd">
          <a:solidFill>
            <a:srgbClr val="E97132"/>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0.20787</cdr:x>
      <cdr:y>0.41663</cdr:y>
    </cdr:from>
    <cdr:to>
      <cdr:x>0.21671</cdr:x>
      <cdr:y>0.42824</cdr:y>
    </cdr:to>
    <cdr:sp macro="" textlink="">
      <cdr:nvSpPr>
        <cdr:cNvPr id="6" name="Oval 5">
          <a:extLst xmlns:a="http://schemas.openxmlformats.org/drawingml/2006/main">
            <a:ext uri="{FF2B5EF4-FFF2-40B4-BE49-F238E27FC236}">
              <a16:creationId xmlns:a16="http://schemas.microsoft.com/office/drawing/2014/main" id="{4D5190D2-1B69-B3AF-64A1-D45FCEEC2F6B}"/>
            </a:ext>
          </a:extLst>
        </cdr:cNvPr>
        <cdr:cNvSpPr/>
      </cdr:nvSpPr>
      <cdr:spPr>
        <a:xfrm xmlns:a="http://schemas.openxmlformats.org/drawingml/2006/main">
          <a:off x="1425431" y="2173765"/>
          <a:ext cx="60562" cy="60562"/>
        </a:xfrm>
        <a:prstGeom xmlns:a="http://schemas.openxmlformats.org/drawingml/2006/main" prst="ellipse">
          <a:avLst/>
        </a:prstGeom>
        <a:noFill xmlns:a="http://schemas.openxmlformats.org/drawingml/2006/main"/>
        <a:ln xmlns:a="http://schemas.openxmlformats.org/drawingml/2006/main" w="19050">
          <a:solidFill>
            <a:srgbClr val="4EA72E"/>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16C01-6D42-46B6-BB7F-0F3B37E285F0}"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40251-AEA6-430C-9748-D40526EED944}" type="slidenum">
              <a:rPr lang="en-US" smtClean="0"/>
              <a:t>‹#›</a:t>
            </a:fld>
            <a:endParaRPr lang="en-US"/>
          </a:p>
        </p:txBody>
      </p:sp>
    </p:spTree>
    <p:extLst>
      <p:ext uri="{BB962C8B-B14F-4D97-AF65-F5344CB8AC3E}">
        <p14:creationId xmlns:p14="http://schemas.microsoft.com/office/powerpoint/2010/main" val="106082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21</a:t>
            </a:fld>
            <a:endParaRPr lang="en-US"/>
          </a:p>
        </p:txBody>
      </p:sp>
    </p:spTree>
    <p:extLst>
      <p:ext uri="{BB962C8B-B14F-4D97-AF65-F5344CB8AC3E}">
        <p14:creationId xmlns:p14="http://schemas.microsoft.com/office/powerpoint/2010/main" val="111958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3</a:t>
            </a:fld>
            <a:endParaRPr lang="en-US"/>
          </a:p>
        </p:txBody>
      </p:sp>
    </p:spTree>
    <p:extLst>
      <p:ext uri="{BB962C8B-B14F-4D97-AF65-F5344CB8AC3E}">
        <p14:creationId xmlns:p14="http://schemas.microsoft.com/office/powerpoint/2010/main" val="79396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5</a:t>
            </a:fld>
            <a:endParaRPr lang="en-US"/>
          </a:p>
        </p:txBody>
      </p:sp>
    </p:spTree>
    <p:extLst>
      <p:ext uri="{BB962C8B-B14F-4D97-AF65-F5344CB8AC3E}">
        <p14:creationId xmlns:p14="http://schemas.microsoft.com/office/powerpoint/2010/main" val="3060086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6</a:t>
            </a:fld>
            <a:endParaRPr lang="en-US"/>
          </a:p>
        </p:txBody>
      </p:sp>
    </p:spTree>
    <p:extLst>
      <p:ext uri="{BB962C8B-B14F-4D97-AF65-F5344CB8AC3E}">
        <p14:creationId xmlns:p14="http://schemas.microsoft.com/office/powerpoint/2010/main" val="353326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9</a:t>
            </a:fld>
            <a:endParaRPr lang="en-US"/>
          </a:p>
        </p:txBody>
      </p:sp>
    </p:spTree>
    <p:extLst>
      <p:ext uri="{BB962C8B-B14F-4D97-AF65-F5344CB8AC3E}">
        <p14:creationId xmlns:p14="http://schemas.microsoft.com/office/powerpoint/2010/main" val="380087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11</a:t>
            </a:fld>
            <a:endParaRPr lang="en-US"/>
          </a:p>
        </p:txBody>
      </p:sp>
    </p:spTree>
    <p:extLst>
      <p:ext uri="{BB962C8B-B14F-4D97-AF65-F5344CB8AC3E}">
        <p14:creationId xmlns:p14="http://schemas.microsoft.com/office/powerpoint/2010/main" val="253591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16</a:t>
            </a:fld>
            <a:endParaRPr lang="en-US"/>
          </a:p>
        </p:txBody>
      </p:sp>
    </p:spTree>
    <p:extLst>
      <p:ext uri="{BB962C8B-B14F-4D97-AF65-F5344CB8AC3E}">
        <p14:creationId xmlns:p14="http://schemas.microsoft.com/office/powerpoint/2010/main" val="287093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17</a:t>
            </a:fld>
            <a:endParaRPr lang="en-US"/>
          </a:p>
        </p:txBody>
      </p:sp>
    </p:spTree>
    <p:extLst>
      <p:ext uri="{BB962C8B-B14F-4D97-AF65-F5344CB8AC3E}">
        <p14:creationId xmlns:p14="http://schemas.microsoft.com/office/powerpoint/2010/main" val="3700571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740251-AEA6-430C-9748-D40526EED944}" type="slidenum">
              <a:rPr lang="en-US" smtClean="0"/>
              <a:t>20</a:t>
            </a:fld>
            <a:endParaRPr lang="en-US"/>
          </a:p>
        </p:txBody>
      </p:sp>
    </p:spTree>
    <p:extLst>
      <p:ext uri="{BB962C8B-B14F-4D97-AF65-F5344CB8AC3E}">
        <p14:creationId xmlns:p14="http://schemas.microsoft.com/office/powerpoint/2010/main" val="184114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4F16-A385-644C-53F9-666A4F702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86AFD0-E683-1A8C-F8DA-D6542BE95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E5D44-5A3D-0447-5B91-776B89059BA8}"/>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DAFBC548-F36F-6BE0-6801-AA37F5B90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EE48F-E3C2-B1CD-177F-4407B58B44B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61039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CA94-A14B-3907-1404-7CB6B6E5EB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4D95EA-F036-3F62-7BB3-39F69B947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159A5-E3C7-DC5B-C014-46741BF14419}"/>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8899F485-E8DA-0375-A76F-91F8078E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C45B1-7CD4-961E-F720-D9B1E45E9E48}"/>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29147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4CE1B-AC8C-B97C-FA2F-9835B12FF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D09CF4-8ACD-2119-A12F-53B22C0D5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AC9FD-9AA8-5085-B76F-D5001574F398}"/>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9040369D-CED1-559D-13E8-1D4810FC5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7A7625-B119-80DD-BBC6-FCC0C81245F7}"/>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7933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097600" y="-222333"/>
            <a:ext cx="7360800" cy="7360800"/>
          </a:xfrm>
          <a:prstGeom prst="ellipse">
            <a:avLst/>
          </a:prstGeom>
          <a:noFill/>
          <a:ln w="76200" cap="flat" cmpd="sng">
            <a:solidFill>
              <a:schemeClr val="dk2"/>
            </a:solidFill>
            <a:prstDash val="solid"/>
            <a:round/>
            <a:headEnd type="none" w="sm" len="sm"/>
            <a:tailEnd type="none" w="sm" len="sm"/>
          </a:ln>
        </p:spPr>
      </p:sp>
      <p:sp>
        <p:nvSpPr>
          <p:cNvPr id="10" name="Google Shape;10;p2"/>
          <p:cNvSpPr txBox="1">
            <a:spLocks noGrp="1"/>
          </p:cNvSpPr>
          <p:nvPr>
            <p:ph type="ctrTitle"/>
          </p:nvPr>
        </p:nvSpPr>
        <p:spPr>
          <a:xfrm>
            <a:off x="950967" y="1752200"/>
            <a:ext cx="5922800" cy="2963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950967" y="4846100"/>
            <a:ext cx="5218400" cy="4876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2" name="Google Shape;12;p2"/>
          <p:cNvGrpSpPr/>
          <p:nvPr/>
        </p:nvGrpSpPr>
        <p:grpSpPr>
          <a:xfrm>
            <a:off x="6549965" y="-320182"/>
            <a:ext cx="2514107" cy="1036817"/>
            <a:chOff x="3971400" y="428100"/>
            <a:chExt cx="972600" cy="401100"/>
          </a:xfrm>
        </p:grpSpPr>
        <p:sp>
          <p:nvSpPr>
            <p:cNvPr id="13" name="Google Shape;13;p2"/>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2"/>
          <p:cNvSpPr/>
          <p:nvPr/>
        </p:nvSpPr>
        <p:spPr>
          <a:xfrm>
            <a:off x="950967" y="-320167"/>
            <a:ext cx="1036800" cy="10368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2"/>
          <p:cNvGrpSpPr/>
          <p:nvPr/>
        </p:nvGrpSpPr>
        <p:grpSpPr>
          <a:xfrm>
            <a:off x="-62100" y="2687200"/>
            <a:ext cx="230000" cy="1296800"/>
            <a:chOff x="-46575" y="2015400"/>
            <a:chExt cx="172500" cy="972600"/>
          </a:xfrm>
        </p:grpSpPr>
        <p:sp>
          <p:nvSpPr>
            <p:cNvPr id="51" name="Google Shape;51;p2"/>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 name="Google Shape;69;p2"/>
          <p:cNvSpPr/>
          <p:nvPr/>
        </p:nvSpPr>
        <p:spPr>
          <a:xfrm>
            <a:off x="-577033" y="5953667"/>
            <a:ext cx="1932000" cy="19320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448784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4BCE-6D08-81A1-1338-63917C7D5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EBB95-8FF2-8EA0-B560-AEEA4A90A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F5470-E2D9-3410-70C8-5768F5813030}"/>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BF1BC826-A2FA-428A-62B4-95D2B8520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69E17-3561-03B2-7E2B-FEDD654F3778}"/>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67077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758C-E2C7-35E8-2DDD-FB00AF4404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6FFEF9-27CC-EB06-AF3F-ED7382A382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E387B8-E803-FE23-827D-0232FF163B78}"/>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EC360700-DE51-9FD4-DBFA-DDE67D0C5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8196A-EBD1-0D3C-E16F-6170E9B807A5}"/>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89576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1F9D-139C-5288-117F-956E06A70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F3C4E-3B24-1269-F7BB-4B7142740E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BCAE37-A03B-61F8-E067-23CBEEAD77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5B96C-99B5-5B76-CF25-90EBF10FA101}"/>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6" name="Footer Placeholder 5">
            <a:extLst>
              <a:ext uri="{FF2B5EF4-FFF2-40B4-BE49-F238E27FC236}">
                <a16:creationId xmlns:a16="http://schemas.microsoft.com/office/drawing/2014/main" id="{32B33ACE-774F-4978-9F2F-507EA0158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9195A-F3E9-9654-6525-C84B2530CF8A}"/>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96502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FB97-74B9-E5E7-D0C8-EF1E779ED6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672546-083F-FDDE-24FD-34A0E13AE1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1F8315-FB3C-2FB7-1E48-4B0215EF04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6CB88-FA49-5FDD-6BE2-6D55E25CCF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F988EF-C692-756B-EB94-1FA8965BF4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1EBF8E-E14A-7545-2962-0C01770BD83E}"/>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8" name="Footer Placeholder 7">
            <a:extLst>
              <a:ext uri="{FF2B5EF4-FFF2-40B4-BE49-F238E27FC236}">
                <a16:creationId xmlns:a16="http://schemas.microsoft.com/office/drawing/2014/main" id="{1E496C82-60E2-0C22-D913-3BC5F1A429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02F0F-CF5D-D2B8-9A09-DB28C540BB2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97503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D8AD-1C15-8DE8-9F57-7B72AEF78C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865531-9771-8C62-9FDF-DCF5CDB7880A}"/>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4" name="Footer Placeholder 3">
            <a:extLst>
              <a:ext uri="{FF2B5EF4-FFF2-40B4-BE49-F238E27FC236}">
                <a16:creationId xmlns:a16="http://schemas.microsoft.com/office/drawing/2014/main" id="{B170B167-885C-9897-1479-42C55B1DCB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DCFE22-3DE1-E828-9A26-0AB4416D8445}"/>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65822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E17C0-B713-DFEA-831D-2BAEBF464B69}"/>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3" name="Footer Placeholder 2">
            <a:extLst>
              <a:ext uri="{FF2B5EF4-FFF2-40B4-BE49-F238E27FC236}">
                <a16:creationId xmlns:a16="http://schemas.microsoft.com/office/drawing/2014/main" id="{DA99850E-3D4B-F3FC-3187-0558F42E0C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DF954B-4E69-CCD6-4809-1BD249C0ED71}"/>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346095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7421-0239-9923-C534-A8ACA0F2B5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852116-CD39-EF9A-5D0E-F101B47A6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71EC0-7FEC-B42C-C3BF-3870C6312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B72654-1282-0A0F-DDE7-A4BF75F0D905}"/>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6" name="Footer Placeholder 5">
            <a:extLst>
              <a:ext uri="{FF2B5EF4-FFF2-40B4-BE49-F238E27FC236}">
                <a16:creationId xmlns:a16="http://schemas.microsoft.com/office/drawing/2014/main" id="{17C9514F-4B0A-7785-F985-EA6FD4EEC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55AEEC-C399-9520-0EC0-30F2AA53697B}"/>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153891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CB51-A28A-BE4E-27C5-60198DF97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06ED14-257B-0033-0B95-3AF8CB7D2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074B3B-9DC5-B60D-D62E-28916CFC0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1DD1E-ECCA-CB4A-9196-154EC62BE022}"/>
              </a:ext>
            </a:extLst>
          </p:cNvPr>
          <p:cNvSpPr>
            <a:spLocks noGrp="1"/>
          </p:cNvSpPr>
          <p:nvPr>
            <p:ph type="dt" sz="half" idx="10"/>
          </p:nvPr>
        </p:nvSpPr>
        <p:spPr/>
        <p:txBody>
          <a:bodyPr/>
          <a:lstStyle/>
          <a:p>
            <a:fld id="{C1573545-8F1A-4DA0-B3C5-B21E0BA35938}" type="datetimeFigureOut">
              <a:rPr lang="en-US" smtClean="0"/>
              <a:t>4/19/2025</a:t>
            </a:fld>
            <a:endParaRPr lang="en-US"/>
          </a:p>
        </p:txBody>
      </p:sp>
      <p:sp>
        <p:nvSpPr>
          <p:cNvPr id="6" name="Footer Placeholder 5">
            <a:extLst>
              <a:ext uri="{FF2B5EF4-FFF2-40B4-BE49-F238E27FC236}">
                <a16:creationId xmlns:a16="http://schemas.microsoft.com/office/drawing/2014/main" id="{E8A614E0-720F-2B48-A6DF-B4DB7F3112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BBE83-5594-3808-6475-0EC7153E08C3}"/>
              </a:ext>
            </a:extLst>
          </p:cNvPr>
          <p:cNvSpPr>
            <a:spLocks noGrp="1"/>
          </p:cNvSpPr>
          <p:nvPr>
            <p:ph type="sldNum" sz="quarter" idx="12"/>
          </p:nvPr>
        </p:nvSpPr>
        <p:spPr/>
        <p:txBody>
          <a:bodyPr/>
          <a:lstStyle/>
          <a:p>
            <a:fld id="{C1CAAE0B-12A3-43D1-A3E4-B0B58DC61204}" type="slidenum">
              <a:rPr lang="en-US" smtClean="0"/>
              <a:t>‹#›</a:t>
            </a:fld>
            <a:endParaRPr lang="en-US"/>
          </a:p>
        </p:txBody>
      </p:sp>
    </p:spTree>
    <p:extLst>
      <p:ext uri="{BB962C8B-B14F-4D97-AF65-F5344CB8AC3E}">
        <p14:creationId xmlns:p14="http://schemas.microsoft.com/office/powerpoint/2010/main" val="260739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87AF6-5E8B-046A-242E-C0AC6BBF1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BBEBD6-C3B0-5791-D167-0ADC942D2B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E29AA-CD0E-AD66-94E0-7DEF29E9E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573545-8F1A-4DA0-B3C5-B21E0BA35938}" type="datetimeFigureOut">
              <a:rPr lang="en-US" smtClean="0"/>
              <a:t>4/19/2025</a:t>
            </a:fld>
            <a:endParaRPr lang="en-US"/>
          </a:p>
        </p:txBody>
      </p:sp>
      <p:sp>
        <p:nvSpPr>
          <p:cNvPr id="5" name="Footer Placeholder 4">
            <a:extLst>
              <a:ext uri="{FF2B5EF4-FFF2-40B4-BE49-F238E27FC236}">
                <a16:creationId xmlns:a16="http://schemas.microsoft.com/office/drawing/2014/main" id="{A11770F1-B0D7-5639-72C2-A488CBA1A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BD4C52-DBCF-5E6C-8CBC-91EDB96CC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CAAE0B-12A3-43D1-A3E4-B0B58DC61204}" type="slidenum">
              <a:rPr lang="en-US" smtClean="0"/>
              <a:t>‹#›</a:t>
            </a:fld>
            <a:endParaRPr lang="en-US"/>
          </a:p>
        </p:txBody>
      </p:sp>
    </p:spTree>
    <p:extLst>
      <p:ext uri="{BB962C8B-B14F-4D97-AF65-F5344CB8AC3E}">
        <p14:creationId xmlns:p14="http://schemas.microsoft.com/office/powerpoint/2010/main" val="997403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Shape 1101"/>
        <p:cNvGrpSpPr/>
        <p:nvPr/>
      </p:nvGrpSpPr>
      <p:grpSpPr>
        <a:xfrm>
          <a:off x="0" y="0"/>
          <a:ext cx="0" cy="0"/>
          <a:chOff x="0" y="0"/>
          <a:chExt cx="0" cy="0"/>
        </a:xfrm>
      </p:grpSpPr>
      <p:sp>
        <p:nvSpPr>
          <p:cNvPr id="1102" name="Google Shape;1102;p28"/>
          <p:cNvSpPr txBox="1">
            <a:spLocks noGrp="1"/>
          </p:cNvSpPr>
          <p:nvPr>
            <p:ph type="subTitle" idx="1"/>
          </p:nvPr>
        </p:nvSpPr>
        <p:spPr>
          <a:xfrm>
            <a:off x="2871958" y="3627708"/>
            <a:ext cx="3505730" cy="487600"/>
          </a:xfrm>
          <a:prstGeom prst="rect">
            <a:avLst/>
          </a:prstGeom>
          <a:noFill/>
          <a:ln>
            <a:noFill/>
          </a:ln>
        </p:spPr>
        <p:txBody>
          <a:bodyPr spcFirstLastPara="1" vert="horz" wrap="square" lIns="121900" tIns="121900" rIns="121900" bIns="121900" rtlCol="0" anchor="ctr" anchorCtr="0">
            <a:noAutofit/>
          </a:bodyPr>
          <a:lstStyle/>
          <a:p>
            <a:pPr marL="0" indent="0"/>
            <a:r>
              <a:rPr lang="en-US" sz="2400">
                <a:solidFill>
                  <a:srgbClr val="457B9D"/>
                </a:solidFill>
              </a:rPr>
              <a:t>Storage Management</a:t>
            </a:r>
          </a:p>
        </p:txBody>
      </p:sp>
      <p:sp>
        <p:nvSpPr>
          <p:cNvPr id="1103" name="Google Shape;1103;p28"/>
          <p:cNvSpPr txBox="1">
            <a:spLocks noGrp="1"/>
          </p:cNvSpPr>
          <p:nvPr>
            <p:ph type="ctrTitle"/>
          </p:nvPr>
        </p:nvSpPr>
        <p:spPr>
          <a:xfrm>
            <a:off x="2572122" y="2807618"/>
            <a:ext cx="3988678" cy="1198231"/>
          </a:xfrm>
          <a:prstGeom prst="rect">
            <a:avLst/>
          </a:prstGeom>
        </p:spPr>
        <p:txBody>
          <a:bodyPr spcFirstLastPara="1" vert="horz" wrap="square" lIns="121900" tIns="121900" rIns="121900" bIns="121900" rtlCol="0" anchor="b" anchorCtr="0">
            <a:noAutofit/>
          </a:bodyPr>
          <a:lstStyle/>
          <a:p>
            <a:r>
              <a:rPr lang="hu-HU" sz="6600" u="sng">
                <a:solidFill>
                  <a:schemeClr val="tx2">
                    <a:lumMod val="90000"/>
                    <a:lumOff val="10000"/>
                  </a:schemeClr>
                </a:solidFill>
              </a:rPr>
              <a:t>WareTech</a:t>
            </a:r>
            <a:endParaRPr sz="5333" u="sng">
              <a:solidFill>
                <a:schemeClr val="tx2">
                  <a:lumMod val="90000"/>
                  <a:lumOff val="10000"/>
                </a:schemeClr>
              </a:solidFill>
              <a:latin typeface="Roboto Serif"/>
              <a:ea typeface="Roboto Serif"/>
              <a:cs typeface="Roboto Serif"/>
              <a:sym typeface="Roboto Serif"/>
            </a:endParaRPr>
          </a:p>
        </p:txBody>
      </p:sp>
      <p:sp>
        <p:nvSpPr>
          <p:cNvPr id="1104" name="Google Shape;1104;p28"/>
          <p:cNvSpPr/>
          <p:nvPr/>
        </p:nvSpPr>
        <p:spPr>
          <a:xfrm>
            <a:off x="6829200" y="-519800"/>
            <a:ext cx="7897600" cy="789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05" name="Google Shape;1105;p28"/>
          <p:cNvPicPr preferRelativeResize="0">
            <a:picLocks noGrp="1"/>
          </p:cNvPicPr>
          <p:nvPr>
            <p:ph type="pic" idx="2"/>
          </p:nvPr>
        </p:nvPicPr>
        <p:blipFill rotWithShape="1">
          <a:blip r:embed="rId3">
            <a:alphaModFix/>
          </a:blip>
          <a:srcRect l="39343" r="-2494"/>
          <a:stretch/>
        </p:blipFill>
        <p:spPr>
          <a:xfrm>
            <a:off x="7097600" y="-222333"/>
            <a:ext cx="7360800" cy="7360800"/>
          </a:xfrm>
          <a:prstGeom prst="ellipse">
            <a:avLst/>
          </a:prstGeom>
        </p:spPr>
      </p:pic>
      <p:pic>
        <p:nvPicPr>
          <p:cNvPr id="3" name="Graphic 2">
            <a:extLst>
              <a:ext uri="{FF2B5EF4-FFF2-40B4-BE49-F238E27FC236}">
                <a16:creationId xmlns:a16="http://schemas.microsoft.com/office/drawing/2014/main" id="{26AE7ABA-2042-9427-CA39-8E6D30D4C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8995" y="3004398"/>
            <a:ext cx="1001451" cy="1001451"/>
          </a:xfrm>
          <a:prstGeom prst="rect">
            <a:avLst/>
          </a:prstGeom>
        </p:spPr>
      </p:pic>
      <p:sp>
        <p:nvSpPr>
          <p:cNvPr id="4" name="TextBox 3">
            <a:extLst>
              <a:ext uri="{FF2B5EF4-FFF2-40B4-BE49-F238E27FC236}">
                <a16:creationId xmlns:a16="http://schemas.microsoft.com/office/drawing/2014/main" id="{15C47F96-9F16-A33F-B015-38E86BB9B754}"/>
              </a:ext>
            </a:extLst>
          </p:cNvPr>
          <p:cNvSpPr txBox="1"/>
          <p:nvPr/>
        </p:nvSpPr>
        <p:spPr>
          <a:xfrm>
            <a:off x="6255442" y="5903893"/>
            <a:ext cx="2652456" cy="954107"/>
          </a:xfrm>
          <a:prstGeom prst="rect">
            <a:avLst/>
          </a:prstGeom>
          <a:noFill/>
        </p:spPr>
        <p:txBody>
          <a:bodyPr wrap="square" rtlCol="0">
            <a:spAutoFit/>
          </a:bodyPr>
          <a:lstStyle/>
          <a:p>
            <a:r>
              <a:rPr lang="hu-HU" sz="1400">
                <a:solidFill>
                  <a:srgbClr val="457B9D"/>
                </a:solidFill>
              </a:rPr>
              <a:t>                   </a:t>
            </a:r>
            <a:r>
              <a:rPr lang="hu-HU" sz="1400" u="sng">
                <a:solidFill>
                  <a:srgbClr val="457B9D"/>
                </a:solidFill>
              </a:rPr>
              <a:t>Made by:</a:t>
            </a:r>
          </a:p>
          <a:p>
            <a:r>
              <a:rPr lang="hu-HU" sz="1400">
                <a:solidFill>
                  <a:srgbClr val="457B9D"/>
                </a:solidFill>
              </a:rPr>
              <a:t>                  Péter Édua</a:t>
            </a:r>
          </a:p>
          <a:p>
            <a:r>
              <a:rPr lang="hu-HU" sz="1400">
                <a:solidFill>
                  <a:srgbClr val="457B9D"/>
                </a:solidFill>
              </a:rPr>
              <a:t>       Nyári Milán Bence</a:t>
            </a:r>
          </a:p>
          <a:p>
            <a:r>
              <a:rPr lang="hu-HU" sz="1400">
                <a:solidFill>
                  <a:srgbClr val="457B9D"/>
                </a:solidFill>
              </a:rPr>
              <a:t>Niedermayer Dávid Károly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1103"/>
                                        </p:tgtEl>
                                        <p:attrNameLst>
                                          <p:attrName>style.visibility</p:attrName>
                                        </p:attrNameLst>
                                      </p:cBhvr>
                                      <p:to>
                                        <p:strVal val="visible"/>
                                      </p:to>
                                    </p:set>
                                    <p:animEffect transition="in" filter="barn(inVertical)">
                                      <p:cBhvr>
                                        <p:cTn id="7" dur="750"/>
                                        <p:tgtEl>
                                          <p:spTgt spid="1103"/>
                                        </p:tgtEl>
                                      </p:cBhvr>
                                    </p:animEffect>
                                  </p:childTnLst>
                                </p:cTn>
                              </p:par>
                            </p:childTnLst>
                          </p:cTn>
                        </p:par>
                        <p:par>
                          <p:cTn id="8" fill="hold">
                            <p:stCondLst>
                              <p:cond delay="1000"/>
                            </p:stCondLst>
                            <p:childTnLst>
                              <p:par>
                                <p:cTn id="9" presetID="16" presetClass="entr" presetSubtype="21" fill="hold" nodeType="afterEffect">
                                  <p:stCondLst>
                                    <p:cond delay="250"/>
                                  </p:stCondLst>
                                  <p:childTnLst>
                                    <p:set>
                                      <p:cBhvr>
                                        <p:cTn id="10" dur="1" fill="hold">
                                          <p:stCondLst>
                                            <p:cond delay="0"/>
                                          </p:stCondLst>
                                        </p:cTn>
                                        <p:tgtEl>
                                          <p:spTgt spid="1102">
                                            <p:txEl>
                                              <p:pRg st="0" end="0"/>
                                            </p:txEl>
                                          </p:spTgt>
                                        </p:tgtEl>
                                        <p:attrNameLst>
                                          <p:attrName>style.visibility</p:attrName>
                                        </p:attrNameLst>
                                      </p:cBhvr>
                                      <p:to>
                                        <p:strVal val="visible"/>
                                      </p:to>
                                    </p:set>
                                    <p:animEffect transition="in" filter="barn(inVertical)">
                                      <p:cBhvr>
                                        <p:cTn id="11" dur="500"/>
                                        <p:tgtEl>
                                          <p:spTgt spid="1102">
                                            <p:txEl>
                                              <p:pRg st="0" end="0"/>
                                            </p:txEl>
                                          </p:spTgt>
                                        </p:tgtEl>
                                      </p:cBhvr>
                                    </p:animEffect>
                                  </p:childTnLst>
                                </p:cTn>
                              </p:par>
                            </p:childTnLst>
                          </p:cTn>
                        </p:par>
                        <p:par>
                          <p:cTn id="12" fill="hold">
                            <p:stCondLst>
                              <p:cond delay="1750"/>
                            </p:stCondLst>
                            <p:childTnLst>
                              <p:par>
                                <p:cTn id="13" presetID="10" presetClass="entr" presetSubtype="0" fill="hold" grpId="0" nodeType="afterEffect">
                                  <p:stCondLst>
                                    <p:cond delay="1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D8FEB7-76D2-F8DA-8636-50CAB56328D0}"/>
              </a:ext>
            </a:extLst>
          </p:cNvPr>
          <p:cNvSpPr>
            <a:spLocks noGrp="1"/>
          </p:cNvSpPr>
          <p:nvPr>
            <p:ph type="ctrTitle"/>
          </p:nvPr>
        </p:nvSpPr>
        <p:spPr>
          <a:xfrm>
            <a:off x="843215" y="847432"/>
            <a:ext cx="1103280" cy="487601"/>
          </a:xfrm>
        </p:spPr>
        <p:txBody>
          <a:bodyPr/>
          <a:lstStyle/>
          <a:p>
            <a:r>
              <a:rPr lang="hu-HU" sz="2400" b="1" u="sng">
                <a:solidFill>
                  <a:schemeClr val="accent1">
                    <a:lumMod val="75000"/>
                  </a:schemeClr>
                </a:solidFill>
              </a:rPr>
              <a:t>Profile</a:t>
            </a:r>
            <a:endParaRPr lang="en-US" sz="2400" b="1" u="sng">
              <a:solidFill>
                <a:schemeClr val="accent1">
                  <a:lumMod val="75000"/>
                </a:schemeClr>
              </a:solidFill>
            </a:endParaRPr>
          </a:p>
        </p:txBody>
      </p:sp>
      <p:sp>
        <p:nvSpPr>
          <p:cNvPr id="7" name="TextBox 6">
            <a:extLst>
              <a:ext uri="{FF2B5EF4-FFF2-40B4-BE49-F238E27FC236}">
                <a16:creationId xmlns:a16="http://schemas.microsoft.com/office/drawing/2014/main" id="{86E64016-F9BC-B135-47B9-C67E1C8B8A6A}"/>
              </a:ext>
            </a:extLst>
          </p:cNvPr>
          <p:cNvSpPr txBox="1"/>
          <p:nvPr/>
        </p:nvSpPr>
        <p:spPr>
          <a:xfrm>
            <a:off x="843215" y="1182633"/>
            <a:ext cx="3859095" cy="2585323"/>
          </a:xfrm>
          <a:prstGeom prst="rect">
            <a:avLst/>
          </a:prstGeom>
          <a:noFill/>
        </p:spPr>
        <p:txBody>
          <a:bodyPr wrap="square" rtlCol="0">
            <a:spAutoFit/>
          </a:bodyPr>
          <a:lstStyle/>
          <a:p>
            <a:pPr algn="just"/>
            <a:r>
              <a:rPr lang="en-US">
                <a:solidFill>
                  <a:srgbClr val="457B9D"/>
                </a:solidFill>
              </a:rPr>
              <a:t>The profile is designed as a popup window. It shows the user’s details and their permission level (User or Admin). It includes options to update the password and username, allowing users to refresh their information. Additionally, a logout button is placed here for easy access.</a:t>
            </a:r>
          </a:p>
        </p:txBody>
      </p:sp>
      <p:cxnSp>
        <p:nvCxnSpPr>
          <p:cNvPr id="4" name="Straight Connector 3">
            <a:extLst>
              <a:ext uri="{FF2B5EF4-FFF2-40B4-BE49-F238E27FC236}">
                <a16:creationId xmlns:a16="http://schemas.microsoft.com/office/drawing/2014/main" id="{4047B9AE-A902-2915-D548-72070A238056}"/>
              </a:ext>
            </a:extLst>
          </p:cNvPr>
          <p:cNvCxnSpPr>
            <a:cxnSpLocks/>
          </p:cNvCxnSpPr>
          <p:nvPr/>
        </p:nvCxnSpPr>
        <p:spPr>
          <a:xfrm flipV="1">
            <a:off x="843215" y="844257"/>
            <a:ext cx="0" cy="292052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F1EA15-3058-3554-C743-F9219E7762F9}"/>
              </a:ext>
            </a:extLst>
          </p:cNvPr>
          <p:cNvCxnSpPr/>
          <p:nvPr/>
        </p:nvCxnSpPr>
        <p:spPr>
          <a:xfrm>
            <a:off x="843215" y="3767956"/>
            <a:ext cx="273897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AC72A0-A9FC-C272-61E9-914F4C811B24}"/>
              </a:ext>
            </a:extLst>
          </p:cNvPr>
          <p:cNvCxnSpPr/>
          <p:nvPr/>
        </p:nvCxnSpPr>
        <p:spPr>
          <a:xfrm>
            <a:off x="843215" y="847432"/>
            <a:ext cx="18434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D24A276-EE36-9DF1-26B5-81C2E529F108}"/>
              </a:ext>
            </a:extLst>
          </p:cNvPr>
          <p:cNvSpPr/>
          <p:nvPr/>
        </p:nvSpPr>
        <p:spPr>
          <a:xfrm>
            <a:off x="3587611" y="373767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AC61C1-79E3-A5A4-ECBB-EF34AA225254}"/>
              </a:ext>
            </a:extLst>
          </p:cNvPr>
          <p:cNvSpPr/>
          <p:nvPr/>
        </p:nvSpPr>
        <p:spPr>
          <a:xfrm>
            <a:off x="2688270" y="81715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FC6B8E0-2E47-F478-BBFB-95E512D6F64E}"/>
              </a:ext>
            </a:extLst>
          </p:cNvPr>
          <p:cNvCxnSpPr>
            <a:cxnSpLocks/>
          </p:cNvCxnSpPr>
          <p:nvPr/>
        </p:nvCxnSpPr>
        <p:spPr>
          <a:xfrm flipH="1">
            <a:off x="736238" y="241144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52E2F92-9974-0BEC-08FD-0948EA022AA6}"/>
              </a:ext>
            </a:extLst>
          </p:cNvPr>
          <p:cNvCxnSpPr>
            <a:cxnSpLocks/>
          </p:cNvCxnSpPr>
          <p:nvPr/>
        </p:nvCxnSpPr>
        <p:spPr>
          <a:xfrm flipH="1">
            <a:off x="568325" y="2411441"/>
            <a:ext cx="19648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13FEDE6-81DB-FD61-B7CE-2AF7FCA14867}"/>
              </a:ext>
            </a:extLst>
          </p:cNvPr>
          <p:cNvCxnSpPr>
            <a:cxnSpLocks/>
          </p:cNvCxnSpPr>
          <p:nvPr/>
        </p:nvCxnSpPr>
        <p:spPr>
          <a:xfrm>
            <a:off x="568325" y="2411441"/>
            <a:ext cx="0" cy="212563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89DF562-66A9-AA54-8731-C9C53FBBAA5C}"/>
              </a:ext>
            </a:extLst>
          </p:cNvPr>
          <p:cNvCxnSpPr>
            <a:cxnSpLocks/>
          </p:cNvCxnSpPr>
          <p:nvPr/>
        </p:nvCxnSpPr>
        <p:spPr>
          <a:xfrm>
            <a:off x="568325" y="4540250"/>
            <a:ext cx="448373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6960DCC-7867-10D1-1547-2A8C94205678}"/>
              </a:ext>
            </a:extLst>
          </p:cNvPr>
          <p:cNvCxnSpPr>
            <a:cxnSpLocks/>
            <a:endCxn id="30" idx="6"/>
          </p:cNvCxnSpPr>
          <p:nvPr/>
        </p:nvCxnSpPr>
        <p:spPr>
          <a:xfrm flipH="1">
            <a:off x="5259212" y="3429000"/>
            <a:ext cx="13420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F6644C8-F411-1194-CA65-6085613798F1}"/>
              </a:ext>
            </a:extLst>
          </p:cNvPr>
          <p:cNvCxnSpPr/>
          <p:nvPr/>
        </p:nvCxnSpPr>
        <p:spPr>
          <a:xfrm>
            <a:off x="5052060" y="3429000"/>
            <a:ext cx="0" cy="11112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B6F2A925-843D-2C2E-C1FC-1B615FE5A74B}"/>
              </a:ext>
            </a:extLst>
          </p:cNvPr>
          <p:cNvSpPr/>
          <p:nvPr/>
        </p:nvSpPr>
        <p:spPr>
          <a:xfrm>
            <a:off x="5198650" y="339871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734697F-98B5-394E-6F1E-3C8B6F3D35BA}"/>
              </a:ext>
            </a:extLst>
          </p:cNvPr>
          <p:cNvCxnSpPr>
            <a:cxnSpLocks/>
            <a:stCxn id="30" idx="2"/>
          </p:cNvCxnSpPr>
          <p:nvPr/>
        </p:nvCxnSpPr>
        <p:spPr>
          <a:xfrm flipH="1">
            <a:off x="5054441" y="3429000"/>
            <a:ext cx="14420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0CF4F4C-D5C0-B42B-5E6E-16B1E6A1C7FF}"/>
              </a:ext>
            </a:extLst>
          </p:cNvPr>
          <p:cNvPicPr>
            <a:picLocks noChangeAspect="1"/>
          </p:cNvPicPr>
          <p:nvPr/>
        </p:nvPicPr>
        <p:blipFill>
          <a:blip r:embed="rId2"/>
          <a:stretch>
            <a:fillRect/>
          </a:stretch>
        </p:blipFill>
        <p:spPr>
          <a:xfrm>
            <a:off x="5401859" y="561575"/>
            <a:ext cx="6487430" cy="5734850"/>
          </a:xfrm>
          <a:prstGeom prst="rect">
            <a:avLst/>
          </a:prstGeom>
          <a:noFill/>
          <a:ln w="19050">
            <a:solidFill>
              <a:srgbClr val="457B9D"/>
            </a:solidFill>
          </a:ln>
        </p:spPr>
      </p:pic>
    </p:spTree>
    <p:extLst>
      <p:ext uri="{BB962C8B-B14F-4D97-AF65-F5344CB8AC3E}">
        <p14:creationId xmlns:p14="http://schemas.microsoft.com/office/powerpoint/2010/main" val="16593894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2B63C-41E8-5284-22ED-A2361A3ECF8C}"/>
              </a:ext>
            </a:extLst>
          </p:cNvPr>
          <p:cNvSpPr>
            <a:spLocks noGrp="1"/>
          </p:cNvSpPr>
          <p:nvPr>
            <p:ph type="ctrTitle"/>
          </p:nvPr>
        </p:nvSpPr>
        <p:spPr>
          <a:xfrm>
            <a:off x="392349" y="1025235"/>
            <a:ext cx="1241884" cy="423446"/>
          </a:xfrm>
        </p:spPr>
        <p:txBody>
          <a:bodyPr/>
          <a:lstStyle/>
          <a:p>
            <a:r>
              <a:rPr lang="hu-HU" sz="2400" b="1" u="sng">
                <a:solidFill>
                  <a:schemeClr val="accent1">
                    <a:lumMod val="75000"/>
                  </a:schemeClr>
                </a:solidFill>
              </a:rPr>
              <a:t>Item list</a:t>
            </a:r>
            <a:endParaRPr lang="en-US" sz="2400" b="1" u="sng">
              <a:solidFill>
                <a:schemeClr val="accent1">
                  <a:lumMod val="75000"/>
                </a:schemeClr>
              </a:solidFill>
            </a:endParaRPr>
          </a:p>
        </p:txBody>
      </p:sp>
      <p:sp>
        <p:nvSpPr>
          <p:cNvPr id="7" name="TextBox 6">
            <a:extLst>
              <a:ext uri="{FF2B5EF4-FFF2-40B4-BE49-F238E27FC236}">
                <a16:creationId xmlns:a16="http://schemas.microsoft.com/office/drawing/2014/main" id="{A0F796F2-B6C8-1375-4F6D-87BBF5F140AE}"/>
              </a:ext>
            </a:extLst>
          </p:cNvPr>
          <p:cNvSpPr txBox="1"/>
          <p:nvPr/>
        </p:nvSpPr>
        <p:spPr>
          <a:xfrm>
            <a:off x="392349" y="1291664"/>
            <a:ext cx="2841151" cy="2585323"/>
          </a:xfrm>
          <a:prstGeom prst="rect">
            <a:avLst/>
          </a:prstGeom>
          <a:noFill/>
        </p:spPr>
        <p:txBody>
          <a:bodyPr wrap="square" rtlCol="0">
            <a:spAutoFit/>
          </a:bodyPr>
          <a:lstStyle/>
          <a:p>
            <a:pPr algn="just"/>
            <a:r>
              <a:rPr lang="en-US">
                <a:solidFill>
                  <a:srgbClr val="457B9D"/>
                </a:solidFill>
              </a:rPr>
              <a:t>The Item List page displays cards for all the items our warehouse can store. It includes sorting buttons to organize items by weight or name. There’s also a dropdown menu that lets users categorize items by material.</a:t>
            </a:r>
          </a:p>
        </p:txBody>
      </p:sp>
      <p:cxnSp>
        <p:nvCxnSpPr>
          <p:cNvPr id="4" name="Straight Connector 3">
            <a:extLst>
              <a:ext uri="{FF2B5EF4-FFF2-40B4-BE49-F238E27FC236}">
                <a16:creationId xmlns:a16="http://schemas.microsoft.com/office/drawing/2014/main" id="{FEC7F090-007E-47B1-95DE-97D0CC5573DC}"/>
              </a:ext>
            </a:extLst>
          </p:cNvPr>
          <p:cNvCxnSpPr>
            <a:cxnSpLocks/>
          </p:cNvCxnSpPr>
          <p:nvPr/>
        </p:nvCxnSpPr>
        <p:spPr>
          <a:xfrm flipV="1">
            <a:off x="392349" y="951345"/>
            <a:ext cx="0" cy="292564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22356BA-F49C-1A41-DD8D-4C829482E41F}"/>
              </a:ext>
            </a:extLst>
          </p:cNvPr>
          <p:cNvCxnSpPr>
            <a:cxnSpLocks/>
          </p:cNvCxnSpPr>
          <p:nvPr/>
        </p:nvCxnSpPr>
        <p:spPr>
          <a:xfrm flipH="1">
            <a:off x="392349" y="3879368"/>
            <a:ext cx="19629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37196FC-5B9F-BECC-A586-A1E9519DE108}"/>
              </a:ext>
            </a:extLst>
          </p:cNvPr>
          <p:cNvCxnSpPr/>
          <p:nvPr/>
        </p:nvCxnSpPr>
        <p:spPr>
          <a:xfrm>
            <a:off x="392349" y="951345"/>
            <a:ext cx="124188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B0C280E-0365-7F00-D4C5-DFDFBCC00CFF}"/>
              </a:ext>
            </a:extLst>
          </p:cNvPr>
          <p:cNvSpPr/>
          <p:nvPr/>
        </p:nvSpPr>
        <p:spPr>
          <a:xfrm>
            <a:off x="2355273" y="38467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335BCC3-4069-61DA-4491-BB728F63A6DD}"/>
              </a:ext>
            </a:extLst>
          </p:cNvPr>
          <p:cNvSpPr/>
          <p:nvPr/>
        </p:nvSpPr>
        <p:spPr>
          <a:xfrm>
            <a:off x="1636614" y="92106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9B5ABB4-01CD-13F3-0EDE-C654A771CE6B}"/>
              </a:ext>
            </a:extLst>
          </p:cNvPr>
          <p:cNvCxnSpPr>
            <a:cxnSpLocks/>
          </p:cNvCxnSpPr>
          <p:nvPr/>
        </p:nvCxnSpPr>
        <p:spPr>
          <a:xfrm rot="16200000" flipH="1">
            <a:off x="1392627" y="3932810"/>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30860FBC-C251-497D-4B54-7F727C6B21AE}"/>
              </a:ext>
            </a:extLst>
          </p:cNvPr>
          <p:cNvCxnSpPr/>
          <p:nvPr/>
        </p:nvCxnSpPr>
        <p:spPr>
          <a:xfrm>
            <a:off x="1446069" y="3950494"/>
            <a:ext cx="0" cy="11668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FA203B5-B881-98FC-41FC-14214C78D763}"/>
              </a:ext>
            </a:extLst>
          </p:cNvPr>
          <p:cNvCxnSpPr>
            <a:cxnSpLocks/>
          </p:cNvCxnSpPr>
          <p:nvPr/>
        </p:nvCxnSpPr>
        <p:spPr>
          <a:xfrm>
            <a:off x="1446069" y="4067175"/>
            <a:ext cx="18804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79C7B16-FB64-516B-4D44-187CC018CB6B}"/>
              </a:ext>
            </a:extLst>
          </p:cNvPr>
          <p:cNvCxnSpPr>
            <a:cxnSpLocks/>
          </p:cNvCxnSpPr>
          <p:nvPr/>
        </p:nvCxnSpPr>
        <p:spPr>
          <a:xfrm flipH="1">
            <a:off x="3356762" y="3504205"/>
            <a:ext cx="19347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E08203AC-1E55-533F-073F-FE307AEB88F7}"/>
              </a:ext>
            </a:extLst>
          </p:cNvPr>
          <p:cNvSpPr/>
          <p:nvPr/>
        </p:nvSpPr>
        <p:spPr>
          <a:xfrm>
            <a:off x="3296200" y="347630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BE2F804-A64D-5B8F-BD87-901C18FB97C5}"/>
              </a:ext>
            </a:extLst>
          </p:cNvPr>
          <p:cNvCxnSpPr>
            <a:stCxn id="26" idx="4"/>
          </p:cNvCxnSpPr>
          <p:nvPr/>
        </p:nvCxnSpPr>
        <p:spPr>
          <a:xfrm>
            <a:off x="3326481" y="3536867"/>
            <a:ext cx="0" cy="53030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CC4591B-D0B6-900E-AA3B-B121465A9FDC}"/>
              </a:ext>
            </a:extLst>
          </p:cNvPr>
          <p:cNvPicPr>
            <a:picLocks noChangeAspect="1"/>
          </p:cNvPicPr>
          <p:nvPr/>
        </p:nvPicPr>
        <p:blipFill>
          <a:blip r:embed="rId3"/>
          <a:stretch>
            <a:fillRect/>
          </a:stretch>
        </p:blipFill>
        <p:spPr>
          <a:xfrm>
            <a:off x="3571780" y="554413"/>
            <a:ext cx="8165955" cy="5889386"/>
          </a:xfrm>
          <a:prstGeom prst="rect">
            <a:avLst/>
          </a:prstGeom>
          <a:ln w="19050">
            <a:solidFill>
              <a:srgbClr val="457B9D"/>
            </a:solidFill>
          </a:ln>
        </p:spPr>
      </p:pic>
    </p:spTree>
    <p:extLst>
      <p:ext uri="{BB962C8B-B14F-4D97-AF65-F5344CB8AC3E}">
        <p14:creationId xmlns:p14="http://schemas.microsoft.com/office/powerpoint/2010/main" val="14773613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2990C6-CF1B-A099-0C7B-BE718C041C4F}"/>
              </a:ext>
            </a:extLst>
          </p:cNvPr>
          <p:cNvSpPr>
            <a:spLocks noGrp="1"/>
          </p:cNvSpPr>
          <p:nvPr>
            <p:ph type="ctrTitle"/>
          </p:nvPr>
        </p:nvSpPr>
        <p:spPr>
          <a:xfrm>
            <a:off x="1668842" y="894849"/>
            <a:ext cx="1850599" cy="562089"/>
          </a:xfrm>
        </p:spPr>
        <p:txBody>
          <a:bodyPr/>
          <a:lstStyle/>
          <a:p>
            <a:r>
              <a:rPr lang="hu-HU" sz="2400" b="1" u="sng">
                <a:solidFill>
                  <a:schemeClr val="accent1">
                    <a:lumMod val="75000"/>
                  </a:schemeClr>
                </a:solidFill>
              </a:rPr>
              <a:t>Admin panel</a:t>
            </a:r>
            <a:endParaRPr lang="en-US" sz="2400" b="1" u="sng">
              <a:solidFill>
                <a:schemeClr val="accent1">
                  <a:lumMod val="75000"/>
                </a:schemeClr>
              </a:solidFill>
            </a:endParaRPr>
          </a:p>
        </p:txBody>
      </p:sp>
      <p:sp>
        <p:nvSpPr>
          <p:cNvPr id="7" name="TextBox 6">
            <a:extLst>
              <a:ext uri="{FF2B5EF4-FFF2-40B4-BE49-F238E27FC236}">
                <a16:creationId xmlns:a16="http://schemas.microsoft.com/office/drawing/2014/main" id="{9DB2C21E-E2D4-4F64-7ED9-FCA88F99153C}"/>
              </a:ext>
            </a:extLst>
          </p:cNvPr>
          <p:cNvSpPr txBox="1"/>
          <p:nvPr/>
        </p:nvSpPr>
        <p:spPr>
          <a:xfrm>
            <a:off x="1639600" y="1325419"/>
            <a:ext cx="2740280" cy="2308324"/>
          </a:xfrm>
          <a:prstGeom prst="rect">
            <a:avLst/>
          </a:prstGeom>
          <a:noFill/>
        </p:spPr>
        <p:txBody>
          <a:bodyPr wrap="square" rtlCol="0">
            <a:spAutoFit/>
          </a:bodyPr>
          <a:lstStyle/>
          <a:p>
            <a:r>
              <a:rPr lang="en-US">
                <a:solidFill>
                  <a:srgbClr val="457B9D"/>
                </a:solidFill>
              </a:rPr>
              <a:t>This panel is a popup window that holds all the admin functions for easier management. From here, admins can register users, add storage, create items, and more.</a:t>
            </a:r>
          </a:p>
        </p:txBody>
      </p:sp>
      <p:cxnSp>
        <p:nvCxnSpPr>
          <p:cNvPr id="4" name="Straight Connector 3">
            <a:extLst>
              <a:ext uri="{FF2B5EF4-FFF2-40B4-BE49-F238E27FC236}">
                <a16:creationId xmlns:a16="http://schemas.microsoft.com/office/drawing/2014/main" id="{0CDC75C5-4137-5202-B29A-59C7A954E652}"/>
              </a:ext>
            </a:extLst>
          </p:cNvPr>
          <p:cNvCxnSpPr>
            <a:cxnSpLocks/>
          </p:cNvCxnSpPr>
          <p:nvPr/>
        </p:nvCxnSpPr>
        <p:spPr>
          <a:xfrm flipV="1">
            <a:off x="1639600" y="979055"/>
            <a:ext cx="0" cy="265468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E4429AA-367A-6B63-6317-2E1AA28F62E5}"/>
              </a:ext>
            </a:extLst>
          </p:cNvPr>
          <p:cNvCxnSpPr>
            <a:cxnSpLocks/>
          </p:cNvCxnSpPr>
          <p:nvPr/>
        </p:nvCxnSpPr>
        <p:spPr>
          <a:xfrm>
            <a:off x="1639600" y="3633743"/>
            <a:ext cx="187984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1A8B6F3-D111-B9F8-BEBA-C4F2C1707B6C}"/>
              </a:ext>
            </a:extLst>
          </p:cNvPr>
          <p:cNvCxnSpPr/>
          <p:nvPr/>
        </p:nvCxnSpPr>
        <p:spPr>
          <a:xfrm>
            <a:off x="1639600" y="979055"/>
            <a:ext cx="110100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2B15763E-2E79-4015-101C-24EA69DF3D5D}"/>
              </a:ext>
            </a:extLst>
          </p:cNvPr>
          <p:cNvSpPr/>
          <p:nvPr/>
        </p:nvSpPr>
        <p:spPr>
          <a:xfrm>
            <a:off x="2740602" y="94877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37C30E8-D715-AC34-DD67-40B52F57CCDE}"/>
              </a:ext>
            </a:extLst>
          </p:cNvPr>
          <p:cNvSpPr/>
          <p:nvPr/>
        </p:nvSpPr>
        <p:spPr>
          <a:xfrm>
            <a:off x="3519441" y="360346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AD9BD71-8124-1956-E871-D4DAB55E2D17}"/>
              </a:ext>
            </a:extLst>
          </p:cNvPr>
          <p:cNvCxnSpPr>
            <a:cxnSpLocks/>
          </p:cNvCxnSpPr>
          <p:nvPr/>
        </p:nvCxnSpPr>
        <p:spPr>
          <a:xfrm flipH="1">
            <a:off x="1531050" y="2401860"/>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7CB0640-C67B-14B2-4DD2-83AF6ABB444D}"/>
              </a:ext>
            </a:extLst>
          </p:cNvPr>
          <p:cNvCxnSpPr>
            <a:cxnSpLocks/>
          </p:cNvCxnSpPr>
          <p:nvPr/>
        </p:nvCxnSpPr>
        <p:spPr>
          <a:xfrm flipH="1">
            <a:off x="1447800" y="2401860"/>
            <a:ext cx="11182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BCA50F3-51C8-5DA5-E281-C6F8A7C3DD40}"/>
              </a:ext>
            </a:extLst>
          </p:cNvPr>
          <p:cNvCxnSpPr>
            <a:cxnSpLocks/>
          </p:cNvCxnSpPr>
          <p:nvPr/>
        </p:nvCxnSpPr>
        <p:spPr>
          <a:xfrm>
            <a:off x="1447800" y="2401860"/>
            <a:ext cx="0" cy="172246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DA4AD24-B4CC-0537-CC9A-994354E6E8F4}"/>
              </a:ext>
            </a:extLst>
          </p:cNvPr>
          <p:cNvCxnSpPr>
            <a:cxnSpLocks/>
            <a:endCxn id="26" idx="2"/>
          </p:cNvCxnSpPr>
          <p:nvPr/>
        </p:nvCxnSpPr>
        <p:spPr>
          <a:xfrm flipV="1">
            <a:off x="1447800" y="4124325"/>
            <a:ext cx="2944524" cy="317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6BBCBC42-711D-E97A-A94F-8AF0C1F00298}"/>
              </a:ext>
            </a:extLst>
          </p:cNvPr>
          <p:cNvSpPr/>
          <p:nvPr/>
        </p:nvSpPr>
        <p:spPr>
          <a:xfrm>
            <a:off x="4392324" y="409404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06AAF7B-8A49-3374-D9AB-36896E5FF359}"/>
              </a:ext>
            </a:extLst>
          </p:cNvPr>
          <p:cNvCxnSpPr>
            <a:stCxn id="26" idx="6"/>
          </p:cNvCxnSpPr>
          <p:nvPr/>
        </p:nvCxnSpPr>
        <p:spPr>
          <a:xfrm>
            <a:off x="4452886" y="4124325"/>
            <a:ext cx="1922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9156478-915D-82FC-3441-38B1C4DCA753}"/>
              </a:ext>
            </a:extLst>
          </p:cNvPr>
          <p:cNvPicPr>
            <a:picLocks noChangeAspect="1"/>
          </p:cNvPicPr>
          <p:nvPr/>
        </p:nvPicPr>
        <p:blipFill>
          <a:blip r:embed="rId2"/>
          <a:stretch>
            <a:fillRect/>
          </a:stretch>
        </p:blipFill>
        <p:spPr>
          <a:xfrm>
            <a:off x="4652175" y="406022"/>
            <a:ext cx="5655737" cy="6123505"/>
          </a:xfrm>
          <a:prstGeom prst="rect">
            <a:avLst/>
          </a:prstGeom>
          <a:ln w="19050">
            <a:solidFill>
              <a:srgbClr val="457B9D"/>
            </a:solidFill>
          </a:ln>
        </p:spPr>
      </p:pic>
    </p:spTree>
    <p:extLst>
      <p:ext uri="{BB962C8B-B14F-4D97-AF65-F5344CB8AC3E}">
        <p14:creationId xmlns:p14="http://schemas.microsoft.com/office/powerpoint/2010/main" val="20019886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F9BAB3-D3DD-AED7-58E9-66DFD417776B}"/>
              </a:ext>
            </a:extLst>
          </p:cNvPr>
          <p:cNvSpPr>
            <a:spLocks noGrp="1"/>
          </p:cNvSpPr>
          <p:nvPr>
            <p:ph type="ctrTitle"/>
          </p:nvPr>
        </p:nvSpPr>
        <p:spPr>
          <a:xfrm>
            <a:off x="1577860" y="823519"/>
            <a:ext cx="2901186" cy="487600"/>
          </a:xfrm>
        </p:spPr>
        <p:txBody>
          <a:bodyPr/>
          <a:lstStyle/>
          <a:p>
            <a:r>
              <a:rPr lang="hu-HU" sz="2400" b="1" u="sng" err="1">
                <a:solidFill>
                  <a:schemeClr val="accent1">
                    <a:lumMod val="75000"/>
                  </a:schemeClr>
                </a:solidFill>
              </a:rPr>
              <a:t>Pallet</a:t>
            </a:r>
            <a:r>
              <a:rPr lang="hu-HU" sz="2400" b="1" u="sng">
                <a:solidFill>
                  <a:schemeClr val="accent1">
                    <a:lumMod val="75000"/>
                  </a:schemeClr>
                </a:solidFill>
              </a:rPr>
              <a:t> management</a:t>
            </a:r>
            <a:endParaRPr lang="en-US" sz="2400" b="1" u="sng">
              <a:solidFill>
                <a:schemeClr val="accent1">
                  <a:lumMod val="75000"/>
                </a:schemeClr>
              </a:solidFill>
            </a:endParaRPr>
          </a:p>
        </p:txBody>
      </p:sp>
      <p:sp>
        <p:nvSpPr>
          <p:cNvPr id="9" name="TextBox 8">
            <a:extLst>
              <a:ext uri="{FF2B5EF4-FFF2-40B4-BE49-F238E27FC236}">
                <a16:creationId xmlns:a16="http://schemas.microsoft.com/office/drawing/2014/main" id="{6CC2D0BF-1496-00A9-005B-823DA1DF0911}"/>
              </a:ext>
            </a:extLst>
          </p:cNvPr>
          <p:cNvSpPr txBox="1"/>
          <p:nvPr/>
        </p:nvSpPr>
        <p:spPr>
          <a:xfrm>
            <a:off x="1577859" y="1311119"/>
            <a:ext cx="2988735" cy="2585323"/>
          </a:xfrm>
          <a:prstGeom prst="rect">
            <a:avLst/>
          </a:prstGeom>
          <a:noFill/>
        </p:spPr>
        <p:txBody>
          <a:bodyPr wrap="square" rtlCol="0">
            <a:spAutoFit/>
          </a:bodyPr>
          <a:lstStyle/>
          <a:p>
            <a:r>
              <a:rPr lang="en-US">
                <a:solidFill>
                  <a:srgbClr val="457B9D"/>
                </a:solidFill>
              </a:rPr>
              <a:t>Pallets will be assigned to shelves by submitting their SKU codes. This way, all data can be transferred to the pallet based on its SKU. The menus for adding and deleting pallets make it easy to locate and manage the items you want to work with.</a:t>
            </a:r>
          </a:p>
        </p:txBody>
      </p:sp>
      <p:cxnSp>
        <p:nvCxnSpPr>
          <p:cNvPr id="4" name="Straight Connector 3">
            <a:extLst>
              <a:ext uri="{FF2B5EF4-FFF2-40B4-BE49-F238E27FC236}">
                <a16:creationId xmlns:a16="http://schemas.microsoft.com/office/drawing/2014/main" id="{96306A4E-5782-1BD8-8738-360B0E2790FF}"/>
              </a:ext>
            </a:extLst>
          </p:cNvPr>
          <p:cNvCxnSpPr>
            <a:cxnSpLocks/>
          </p:cNvCxnSpPr>
          <p:nvPr/>
        </p:nvCxnSpPr>
        <p:spPr>
          <a:xfrm flipV="1">
            <a:off x="1577859" y="823519"/>
            <a:ext cx="0" cy="307292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33EFF79-7507-562E-9996-7FB646FD951E}"/>
              </a:ext>
            </a:extLst>
          </p:cNvPr>
          <p:cNvCxnSpPr>
            <a:cxnSpLocks/>
          </p:cNvCxnSpPr>
          <p:nvPr/>
        </p:nvCxnSpPr>
        <p:spPr>
          <a:xfrm>
            <a:off x="1577859" y="3896442"/>
            <a:ext cx="203355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DA0DE1-1AAE-9101-9991-4286A32CEF72}"/>
              </a:ext>
            </a:extLst>
          </p:cNvPr>
          <p:cNvCxnSpPr>
            <a:cxnSpLocks/>
          </p:cNvCxnSpPr>
          <p:nvPr/>
        </p:nvCxnSpPr>
        <p:spPr>
          <a:xfrm>
            <a:off x="1577859" y="823519"/>
            <a:ext cx="12859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B050510-F6CC-B6E9-98A6-B9C1329A6D17}"/>
              </a:ext>
            </a:extLst>
          </p:cNvPr>
          <p:cNvSpPr/>
          <p:nvPr/>
        </p:nvSpPr>
        <p:spPr>
          <a:xfrm>
            <a:off x="2877342" y="79323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3A4806-C7B3-79EE-CBC2-E7C870F95878}"/>
              </a:ext>
            </a:extLst>
          </p:cNvPr>
          <p:cNvSpPr/>
          <p:nvPr/>
        </p:nvSpPr>
        <p:spPr>
          <a:xfrm>
            <a:off x="3611417" y="386616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552D7DA-9606-A435-2211-F997E31432D4}"/>
              </a:ext>
            </a:extLst>
          </p:cNvPr>
          <p:cNvCxnSpPr>
            <a:cxnSpLocks/>
          </p:cNvCxnSpPr>
          <p:nvPr/>
        </p:nvCxnSpPr>
        <p:spPr>
          <a:xfrm rot="16200000" flipH="1">
            <a:off x="2578057" y="395088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CEBA6BA6-8F78-8A5F-12EF-961BCF7FFA10}"/>
              </a:ext>
            </a:extLst>
          </p:cNvPr>
          <p:cNvCxnSpPr>
            <a:cxnSpLocks/>
          </p:cNvCxnSpPr>
          <p:nvPr/>
        </p:nvCxnSpPr>
        <p:spPr>
          <a:xfrm>
            <a:off x="2631499" y="3971082"/>
            <a:ext cx="0" cy="24928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A19B233-53BB-A53A-97DA-8155533B88ED}"/>
              </a:ext>
            </a:extLst>
          </p:cNvPr>
          <p:cNvCxnSpPr>
            <a:cxnSpLocks/>
            <a:endCxn id="23" idx="2"/>
          </p:cNvCxnSpPr>
          <p:nvPr/>
        </p:nvCxnSpPr>
        <p:spPr>
          <a:xfrm>
            <a:off x="2631499" y="4222750"/>
            <a:ext cx="1959848" cy="79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E82A9592-14D2-3E6A-6284-0B0D7052B6AB}"/>
              </a:ext>
            </a:extLst>
          </p:cNvPr>
          <p:cNvSpPr/>
          <p:nvPr/>
        </p:nvSpPr>
        <p:spPr>
          <a:xfrm>
            <a:off x="4591347" y="419326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778FC98-F2CB-4DB4-27F4-6B6C11BC845E}"/>
              </a:ext>
            </a:extLst>
          </p:cNvPr>
          <p:cNvCxnSpPr>
            <a:cxnSpLocks/>
          </p:cNvCxnSpPr>
          <p:nvPr/>
        </p:nvCxnSpPr>
        <p:spPr>
          <a:xfrm>
            <a:off x="4651909" y="4222750"/>
            <a:ext cx="17286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E0585C24-07E0-122A-5E1A-CD200C5F655C}"/>
              </a:ext>
            </a:extLst>
          </p:cNvPr>
          <p:cNvPicPr>
            <a:picLocks noChangeAspect="1"/>
          </p:cNvPicPr>
          <p:nvPr/>
        </p:nvPicPr>
        <p:blipFill>
          <a:blip r:embed="rId2"/>
          <a:stretch>
            <a:fillRect/>
          </a:stretch>
        </p:blipFill>
        <p:spPr>
          <a:xfrm>
            <a:off x="4823696" y="203087"/>
            <a:ext cx="5646280" cy="6451826"/>
          </a:xfrm>
          <a:prstGeom prst="rect">
            <a:avLst/>
          </a:prstGeom>
          <a:ln w="19050">
            <a:solidFill>
              <a:srgbClr val="457B9D"/>
            </a:solidFill>
          </a:ln>
        </p:spPr>
      </p:pic>
    </p:spTree>
    <p:extLst>
      <p:ext uri="{BB962C8B-B14F-4D97-AF65-F5344CB8AC3E}">
        <p14:creationId xmlns:p14="http://schemas.microsoft.com/office/powerpoint/2010/main" val="22382311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9">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DCE4-67C9-AB55-53D4-868D5283D3A8}"/>
              </a:ext>
            </a:extLst>
          </p:cNvPr>
          <p:cNvSpPr>
            <a:spLocks noGrp="1"/>
          </p:cNvSpPr>
          <p:nvPr>
            <p:ph type="ctrTitle"/>
          </p:nvPr>
        </p:nvSpPr>
        <p:spPr>
          <a:xfrm>
            <a:off x="450207" y="999990"/>
            <a:ext cx="1014019" cy="501349"/>
          </a:xfrm>
        </p:spPr>
        <p:txBody>
          <a:bodyPr/>
          <a:lstStyle/>
          <a:p>
            <a:r>
              <a:rPr lang="hu-HU" sz="2400" b="1" u="sng">
                <a:solidFill>
                  <a:schemeClr val="accent1">
                    <a:lumMod val="75000"/>
                  </a:schemeClr>
                </a:solidFill>
              </a:rPr>
              <a:t>Forms</a:t>
            </a:r>
            <a:endParaRPr lang="en-US" sz="2400" b="1" u="sng">
              <a:solidFill>
                <a:schemeClr val="accent1">
                  <a:lumMod val="75000"/>
                </a:schemeClr>
              </a:solidFill>
            </a:endParaRPr>
          </a:p>
        </p:txBody>
      </p:sp>
      <p:sp>
        <p:nvSpPr>
          <p:cNvPr id="7" name="TextBox 6">
            <a:extLst>
              <a:ext uri="{FF2B5EF4-FFF2-40B4-BE49-F238E27FC236}">
                <a16:creationId xmlns:a16="http://schemas.microsoft.com/office/drawing/2014/main" id="{85CF1A52-227D-EA82-6AB8-446267B1CBA0}"/>
              </a:ext>
            </a:extLst>
          </p:cNvPr>
          <p:cNvSpPr txBox="1"/>
          <p:nvPr/>
        </p:nvSpPr>
        <p:spPr>
          <a:xfrm>
            <a:off x="450207" y="1358130"/>
            <a:ext cx="2655651" cy="2585323"/>
          </a:xfrm>
          <a:prstGeom prst="rect">
            <a:avLst/>
          </a:prstGeom>
          <a:noFill/>
        </p:spPr>
        <p:txBody>
          <a:bodyPr wrap="square" rtlCol="0">
            <a:spAutoFit/>
          </a:bodyPr>
          <a:lstStyle/>
          <a:p>
            <a:pPr algn="just"/>
            <a:r>
              <a:rPr lang="en-US">
                <a:solidFill>
                  <a:srgbClr val="457B9D"/>
                </a:solidFill>
              </a:rPr>
              <a:t>We use reactive forms to handle errors effectively and improve user-friendliness.</a:t>
            </a:r>
            <a:r>
              <a:rPr lang="hu-HU">
                <a:solidFill>
                  <a:srgbClr val="457B9D"/>
                </a:solidFill>
              </a:rPr>
              <a:t> It </a:t>
            </a:r>
            <a:r>
              <a:rPr lang="hu-HU" err="1">
                <a:solidFill>
                  <a:srgbClr val="457B9D"/>
                </a:solidFill>
              </a:rPr>
              <a:t>improves</a:t>
            </a:r>
            <a:r>
              <a:rPr lang="hu-HU">
                <a:solidFill>
                  <a:srgbClr val="457B9D"/>
                </a:solidFill>
              </a:rPr>
              <a:t> </a:t>
            </a:r>
            <a:r>
              <a:rPr lang="hu-HU" err="1">
                <a:solidFill>
                  <a:srgbClr val="457B9D"/>
                </a:solidFill>
              </a:rPr>
              <a:t>testability</a:t>
            </a:r>
            <a:r>
              <a:rPr lang="hu-HU">
                <a:solidFill>
                  <a:srgbClr val="457B9D"/>
                </a:solidFill>
              </a:rPr>
              <a:t> </a:t>
            </a:r>
            <a:r>
              <a:rPr lang="hu-HU" err="1">
                <a:solidFill>
                  <a:srgbClr val="457B9D"/>
                </a:solidFill>
              </a:rPr>
              <a:t>it</a:t>
            </a:r>
            <a:r>
              <a:rPr lang="hu-HU">
                <a:solidFill>
                  <a:srgbClr val="457B9D"/>
                </a:solidFill>
              </a:rPr>
              <a:t> enchances </a:t>
            </a:r>
            <a:r>
              <a:rPr lang="hu-HU" err="1">
                <a:solidFill>
                  <a:srgbClr val="457B9D"/>
                </a:solidFill>
              </a:rPr>
              <a:t>controll</a:t>
            </a:r>
            <a:r>
              <a:rPr lang="hu-HU">
                <a:solidFill>
                  <a:srgbClr val="457B9D"/>
                </a:solidFill>
              </a:rPr>
              <a:t>, </a:t>
            </a:r>
            <a:r>
              <a:rPr lang="hu-HU" err="1">
                <a:solidFill>
                  <a:srgbClr val="457B9D"/>
                </a:solidFill>
              </a:rPr>
              <a:t>but</a:t>
            </a:r>
            <a:r>
              <a:rPr lang="hu-HU">
                <a:solidFill>
                  <a:srgbClr val="457B9D"/>
                </a:solidFill>
              </a:rPr>
              <a:t> </a:t>
            </a:r>
            <a:r>
              <a:rPr lang="hu-HU" err="1">
                <a:solidFill>
                  <a:srgbClr val="457B9D"/>
                </a:solidFill>
              </a:rPr>
              <a:t>it</a:t>
            </a:r>
            <a:r>
              <a:rPr lang="hu-HU">
                <a:solidFill>
                  <a:srgbClr val="457B9D"/>
                </a:solidFill>
              </a:rPr>
              <a:t> </a:t>
            </a:r>
            <a:r>
              <a:rPr lang="hu-HU" err="1">
                <a:solidFill>
                  <a:srgbClr val="457B9D"/>
                </a:solidFill>
              </a:rPr>
              <a:t>can</a:t>
            </a:r>
            <a:r>
              <a:rPr lang="hu-HU">
                <a:solidFill>
                  <a:srgbClr val="457B9D"/>
                </a:solidFill>
              </a:rPr>
              <a:t> be an </a:t>
            </a:r>
            <a:r>
              <a:rPr lang="hu-HU" err="1">
                <a:solidFill>
                  <a:srgbClr val="457B9D"/>
                </a:solidFill>
              </a:rPr>
              <a:t>overkill</a:t>
            </a:r>
            <a:r>
              <a:rPr lang="hu-HU">
                <a:solidFill>
                  <a:srgbClr val="457B9D"/>
                </a:solidFill>
              </a:rPr>
              <a:t> </a:t>
            </a:r>
            <a:r>
              <a:rPr lang="hu-HU" err="1">
                <a:solidFill>
                  <a:srgbClr val="457B9D"/>
                </a:solidFill>
              </a:rPr>
              <a:t>for</a:t>
            </a:r>
            <a:r>
              <a:rPr lang="hu-HU">
                <a:solidFill>
                  <a:srgbClr val="457B9D"/>
                </a:solidFill>
              </a:rPr>
              <a:t> smaller </a:t>
            </a:r>
            <a:r>
              <a:rPr lang="hu-HU" err="1">
                <a:solidFill>
                  <a:srgbClr val="457B9D"/>
                </a:solidFill>
              </a:rPr>
              <a:t>forms</a:t>
            </a:r>
            <a:r>
              <a:rPr lang="hu-HU">
                <a:solidFill>
                  <a:srgbClr val="457B9D"/>
                </a:solidFill>
              </a:rPr>
              <a:t> </a:t>
            </a:r>
            <a:r>
              <a:rPr lang="hu-HU" err="1">
                <a:solidFill>
                  <a:srgbClr val="457B9D"/>
                </a:solidFill>
              </a:rPr>
              <a:t>since</a:t>
            </a:r>
            <a:r>
              <a:rPr lang="hu-HU">
                <a:solidFill>
                  <a:srgbClr val="457B9D"/>
                </a:solidFill>
              </a:rPr>
              <a:t> </a:t>
            </a:r>
            <a:r>
              <a:rPr lang="hu-HU" err="1">
                <a:solidFill>
                  <a:srgbClr val="457B9D"/>
                </a:solidFill>
              </a:rPr>
              <a:t>it</a:t>
            </a:r>
            <a:r>
              <a:rPr lang="hu-HU">
                <a:solidFill>
                  <a:srgbClr val="457B9D"/>
                </a:solidFill>
              </a:rPr>
              <a:t> is less </a:t>
            </a:r>
            <a:r>
              <a:rPr lang="hu-HU" err="1">
                <a:solidFill>
                  <a:srgbClr val="457B9D"/>
                </a:solidFill>
              </a:rPr>
              <a:t>declarative</a:t>
            </a:r>
            <a:r>
              <a:rPr lang="hu-HU">
                <a:solidFill>
                  <a:srgbClr val="457B9D"/>
                </a:solidFill>
              </a:rPr>
              <a:t>.</a:t>
            </a:r>
          </a:p>
        </p:txBody>
      </p:sp>
      <p:cxnSp>
        <p:nvCxnSpPr>
          <p:cNvPr id="4" name="Straight Connector 3">
            <a:extLst>
              <a:ext uri="{FF2B5EF4-FFF2-40B4-BE49-F238E27FC236}">
                <a16:creationId xmlns:a16="http://schemas.microsoft.com/office/drawing/2014/main" id="{5C081AF6-77B4-E3A5-0765-2713E9FD4783}"/>
              </a:ext>
            </a:extLst>
          </p:cNvPr>
          <p:cNvCxnSpPr>
            <a:cxnSpLocks/>
          </p:cNvCxnSpPr>
          <p:nvPr/>
        </p:nvCxnSpPr>
        <p:spPr>
          <a:xfrm flipV="1">
            <a:off x="450207" y="999990"/>
            <a:ext cx="0" cy="294346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840294E-A699-2989-C698-C6D6542B07BB}"/>
              </a:ext>
            </a:extLst>
          </p:cNvPr>
          <p:cNvCxnSpPr>
            <a:cxnSpLocks/>
            <a:endCxn id="7" idx="2"/>
          </p:cNvCxnSpPr>
          <p:nvPr/>
        </p:nvCxnSpPr>
        <p:spPr>
          <a:xfrm>
            <a:off x="450207" y="3943453"/>
            <a:ext cx="132782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FEB5F49-377B-291B-F7FF-925CEA4D2FF6}"/>
              </a:ext>
            </a:extLst>
          </p:cNvPr>
          <p:cNvCxnSpPr>
            <a:cxnSpLocks/>
            <a:endCxn id="15" idx="2"/>
          </p:cNvCxnSpPr>
          <p:nvPr/>
        </p:nvCxnSpPr>
        <p:spPr>
          <a:xfrm>
            <a:off x="450207" y="999990"/>
            <a:ext cx="182197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C1FE5CB-8132-80F6-B6FB-5900AE040B86}"/>
              </a:ext>
            </a:extLst>
          </p:cNvPr>
          <p:cNvSpPr/>
          <p:nvPr/>
        </p:nvSpPr>
        <p:spPr>
          <a:xfrm>
            <a:off x="1778032" y="391317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C4299A-82EF-C12F-0AEF-A657DF608EB9}"/>
              </a:ext>
            </a:extLst>
          </p:cNvPr>
          <p:cNvSpPr/>
          <p:nvPr/>
        </p:nvSpPr>
        <p:spPr>
          <a:xfrm>
            <a:off x="2272179" y="96970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AF4DA5C-BF96-AF6D-81EF-04EACECF065B}"/>
              </a:ext>
            </a:extLst>
          </p:cNvPr>
          <p:cNvCxnSpPr>
            <a:cxnSpLocks/>
          </p:cNvCxnSpPr>
          <p:nvPr/>
        </p:nvCxnSpPr>
        <p:spPr>
          <a:xfrm rot="5400000" flipH="1" flipV="1">
            <a:off x="1926697" y="942806"/>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63C11A8-A4BA-6430-1656-823173D47DE0}"/>
              </a:ext>
            </a:extLst>
          </p:cNvPr>
          <p:cNvCxnSpPr/>
          <p:nvPr/>
        </p:nvCxnSpPr>
        <p:spPr>
          <a:xfrm flipV="1">
            <a:off x="1980139" y="827452"/>
            <a:ext cx="0" cy="1130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241F466-B595-DFBA-3736-41D0B8DDBEAC}"/>
              </a:ext>
            </a:extLst>
          </p:cNvPr>
          <p:cNvCxnSpPr/>
          <p:nvPr/>
        </p:nvCxnSpPr>
        <p:spPr>
          <a:xfrm>
            <a:off x="1980139" y="827452"/>
            <a:ext cx="25394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EFD159-D7AE-4F64-D360-4B0F0B45F8D6}"/>
              </a:ext>
            </a:extLst>
          </p:cNvPr>
          <p:cNvCxnSpPr>
            <a:cxnSpLocks/>
          </p:cNvCxnSpPr>
          <p:nvPr/>
        </p:nvCxnSpPr>
        <p:spPr>
          <a:xfrm>
            <a:off x="4521994" y="827452"/>
            <a:ext cx="0" cy="7394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6DE26838-B5C5-1E15-29E9-B4CB39A2AC92}"/>
              </a:ext>
            </a:extLst>
          </p:cNvPr>
          <p:cNvSpPr/>
          <p:nvPr/>
        </p:nvSpPr>
        <p:spPr>
          <a:xfrm>
            <a:off x="4491713" y="90139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3B4E9C8-330C-D064-669B-03FEE3DC4235}"/>
              </a:ext>
            </a:extLst>
          </p:cNvPr>
          <p:cNvCxnSpPr>
            <a:cxnSpLocks/>
          </p:cNvCxnSpPr>
          <p:nvPr/>
        </p:nvCxnSpPr>
        <p:spPr>
          <a:xfrm>
            <a:off x="4521994" y="969709"/>
            <a:ext cx="0" cy="96269"/>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658D0BF-305F-D189-B86B-B9028125B09C}"/>
              </a:ext>
            </a:extLst>
          </p:cNvPr>
          <p:cNvPicPr>
            <a:picLocks noChangeAspect="1"/>
          </p:cNvPicPr>
          <p:nvPr/>
        </p:nvPicPr>
        <p:blipFill>
          <a:blip r:embed="rId2"/>
          <a:stretch>
            <a:fillRect/>
          </a:stretch>
        </p:blipFill>
        <p:spPr>
          <a:xfrm>
            <a:off x="4193529" y="1073730"/>
            <a:ext cx="4892615" cy="4981199"/>
          </a:xfrm>
          <a:prstGeom prst="rect">
            <a:avLst/>
          </a:prstGeom>
          <a:solidFill>
            <a:srgbClr val="F1FAEE"/>
          </a:solidFill>
          <a:ln w="19050">
            <a:solidFill>
              <a:srgbClr val="457B9D"/>
            </a:solidFill>
          </a:ln>
        </p:spPr>
      </p:pic>
    </p:spTree>
    <p:extLst>
      <p:ext uri="{BB962C8B-B14F-4D97-AF65-F5344CB8AC3E}">
        <p14:creationId xmlns:p14="http://schemas.microsoft.com/office/powerpoint/2010/main" val="18964272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2B681-2BB2-EF2C-2886-CDD209D83201}"/>
              </a:ext>
            </a:extLst>
          </p:cNvPr>
          <p:cNvSpPr>
            <a:spLocks noGrp="1"/>
          </p:cNvSpPr>
          <p:nvPr>
            <p:ph type="ctrTitle"/>
          </p:nvPr>
        </p:nvSpPr>
        <p:spPr>
          <a:xfrm>
            <a:off x="579004" y="1168298"/>
            <a:ext cx="2641601" cy="407816"/>
          </a:xfrm>
        </p:spPr>
        <p:txBody>
          <a:bodyPr/>
          <a:lstStyle/>
          <a:p>
            <a:r>
              <a:rPr lang="hu-HU" sz="2400" b="1" u="sng" err="1">
                <a:solidFill>
                  <a:schemeClr val="tx2"/>
                </a:solidFill>
              </a:rPr>
              <a:t>Transfer</a:t>
            </a:r>
            <a:r>
              <a:rPr lang="hu-HU" sz="2400" b="1" u="sng">
                <a:solidFill>
                  <a:schemeClr val="tx2"/>
                </a:solidFill>
              </a:rPr>
              <a:t> </a:t>
            </a:r>
            <a:r>
              <a:rPr lang="hu-HU" sz="2400" b="1" u="sng" err="1">
                <a:solidFill>
                  <a:schemeClr val="tx2"/>
                </a:solidFill>
              </a:rPr>
              <a:t>Requests</a:t>
            </a:r>
            <a:endParaRPr lang="en-US" sz="2400" b="1" u="sng">
              <a:solidFill>
                <a:schemeClr val="tx2"/>
              </a:solidFill>
            </a:endParaRPr>
          </a:p>
        </p:txBody>
      </p:sp>
      <p:cxnSp>
        <p:nvCxnSpPr>
          <p:cNvPr id="5" name="Straight Connector 4">
            <a:extLst>
              <a:ext uri="{FF2B5EF4-FFF2-40B4-BE49-F238E27FC236}">
                <a16:creationId xmlns:a16="http://schemas.microsoft.com/office/drawing/2014/main" id="{AC2D1903-5DD8-C321-9C22-714124BAD8E0}"/>
              </a:ext>
            </a:extLst>
          </p:cNvPr>
          <p:cNvCxnSpPr>
            <a:cxnSpLocks/>
          </p:cNvCxnSpPr>
          <p:nvPr/>
        </p:nvCxnSpPr>
        <p:spPr>
          <a:xfrm>
            <a:off x="540904" y="1062182"/>
            <a:ext cx="12859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90ED338C-E8E0-5CA0-2E48-0074CB949289}"/>
              </a:ext>
            </a:extLst>
          </p:cNvPr>
          <p:cNvSpPr/>
          <p:nvPr/>
        </p:nvSpPr>
        <p:spPr>
          <a:xfrm>
            <a:off x="1840387" y="103190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A515E62-8E85-4BE8-A82D-469314483D3A}"/>
              </a:ext>
            </a:extLst>
          </p:cNvPr>
          <p:cNvCxnSpPr>
            <a:cxnSpLocks/>
          </p:cNvCxnSpPr>
          <p:nvPr/>
        </p:nvCxnSpPr>
        <p:spPr>
          <a:xfrm flipV="1">
            <a:off x="540904" y="1062182"/>
            <a:ext cx="0" cy="254856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30061AD-6CB7-1563-C3C7-AA420D74024B}"/>
              </a:ext>
            </a:extLst>
          </p:cNvPr>
          <p:cNvSpPr txBox="1"/>
          <p:nvPr/>
        </p:nvSpPr>
        <p:spPr>
          <a:xfrm>
            <a:off x="574099" y="1579418"/>
            <a:ext cx="2743199" cy="2031325"/>
          </a:xfrm>
          <a:prstGeom prst="rect">
            <a:avLst/>
          </a:prstGeom>
          <a:noFill/>
        </p:spPr>
        <p:txBody>
          <a:bodyPr wrap="square" rtlCol="0">
            <a:spAutoFit/>
          </a:bodyPr>
          <a:lstStyle/>
          <a:p>
            <a:pPr algn="just"/>
            <a:r>
              <a:rPr lang="hu-HU">
                <a:solidFill>
                  <a:srgbClr val="457B9D"/>
                </a:solidFill>
              </a:rPr>
              <a:t>Our </a:t>
            </a:r>
            <a:r>
              <a:rPr lang="hu-HU" err="1">
                <a:solidFill>
                  <a:srgbClr val="457B9D"/>
                </a:solidFill>
              </a:rPr>
              <a:t>transfers</a:t>
            </a:r>
            <a:r>
              <a:rPr lang="hu-HU">
                <a:solidFill>
                  <a:srgbClr val="457B9D"/>
                </a:solidFill>
              </a:rPr>
              <a:t> </a:t>
            </a:r>
            <a:r>
              <a:rPr lang="hu-HU" err="1">
                <a:solidFill>
                  <a:srgbClr val="457B9D"/>
                </a:solidFill>
              </a:rPr>
              <a:t>are</a:t>
            </a:r>
            <a:r>
              <a:rPr lang="hu-HU">
                <a:solidFill>
                  <a:srgbClr val="457B9D"/>
                </a:solidFill>
              </a:rPr>
              <a:t> </a:t>
            </a:r>
            <a:r>
              <a:rPr lang="hu-HU" err="1">
                <a:solidFill>
                  <a:srgbClr val="457B9D"/>
                </a:solidFill>
              </a:rPr>
              <a:t>listed</a:t>
            </a:r>
            <a:r>
              <a:rPr lang="hu-HU">
                <a:solidFill>
                  <a:srgbClr val="457B9D"/>
                </a:solidFill>
              </a:rPr>
              <a:t> </a:t>
            </a:r>
            <a:r>
              <a:rPr lang="hu-HU" err="1">
                <a:solidFill>
                  <a:srgbClr val="457B9D"/>
                </a:solidFill>
              </a:rPr>
              <a:t>on</a:t>
            </a:r>
            <a:r>
              <a:rPr lang="hu-HU">
                <a:solidFill>
                  <a:srgbClr val="457B9D"/>
                </a:solidFill>
              </a:rPr>
              <a:t> </a:t>
            </a:r>
            <a:r>
              <a:rPr lang="hu-HU" err="1">
                <a:solidFill>
                  <a:srgbClr val="457B9D"/>
                </a:solidFill>
              </a:rPr>
              <a:t>this</a:t>
            </a:r>
            <a:r>
              <a:rPr lang="hu-HU">
                <a:solidFill>
                  <a:srgbClr val="457B9D"/>
                </a:solidFill>
              </a:rPr>
              <a:t> </a:t>
            </a:r>
            <a:r>
              <a:rPr lang="hu-HU" err="1">
                <a:solidFill>
                  <a:srgbClr val="457B9D"/>
                </a:solidFill>
              </a:rPr>
              <a:t>page</a:t>
            </a:r>
            <a:r>
              <a:rPr lang="hu-HU">
                <a:solidFill>
                  <a:srgbClr val="457B9D"/>
                </a:solidFill>
              </a:rPr>
              <a:t> and </a:t>
            </a:r>
            <a:r>
              <a:rPr lang="hu-HU" err="1">
                <a:solidFill>
                  <a:srgbClr val="457B9D"/>
                </a:solidFill>
              </a:rPr>
              <a:t>the</a:t>
            </a:r>
            <a:r>
              <a:rPr lang="hu-HU">
                <a:solidFill>
                  <a:srgbClr val="457B9D"/>
                </a:solidFill>
              </a:rPr>
              <a:t> </a:t>
            </a:r>
            <a:r>
              <a:rPr lang="hu-HU" err="1">
                <a:solidFill>
                  <a:srgbClr val="457B9D"/>
                </a:solidFill>
              </a:rPr>
              <a:t>tasks</a:t>
            </a:r>
            <a:r>
              <a:rPr lang="hu-HU">
                <a:solidFill>
                  <a:srgbClr val="457B9D"/>
                </a:solidFill>
              </a:rPr>
              <a:t> </a:t>
            </a:r>
            <a:r>
              <a:rPr lang="hu-HU" err="1">
                <a:solidFill>
                  <a:srgbClr val="457B9D"/>
                </a:solidFill>
              </a:rPr>
              <a:t>can</a:t>
            </a:r>
            <a:r>
              <a:rPr lang="hu-HU">
                <a:solidFill>
                  <a:srgbClr val="457B9D"/>
                </a:solidFill>
              </a:rPr>
              <a:t> be </a:t>
            </a:r>
            <a:r>
              <a:rPr lang="hu-HU" err="1">
                <a:solidFill>
                  <a:srgbClr val="457B9D"/>
                </a:solidFill>
              </a:rPr>
              <a:t>managed</a:t>
            </a:r>
            <a:r>
              <a:rPr lang="hu-HU">
                <a:solidFill>
                  <a:srgbClr val="457B9D"/>
                </a:solidFill>
              </a:rPr>
              <a:t> </a:t>
            </a:r>
            <a:r>
              <a:rPr lang="hu-HU" err="1">
                <a:solidFill>
                  <a:srgbClr val="457B9D"/>
                </a:solidFill>
              </a:rPr>
              <a:t>by</a:t>
            </a:r>
            <a:r>
              <a:rPr lang="hu-HU">
                <a:solidFill>
                  <a:srgbClr val="457B9D"/>
                </a:solidFill>
              </a:rPr>
              <a:t> </a:t>
            </a:r>
            <a:r>
              <a:rPr lang="hu-HU" err="1">
                <a:solidFill>
                  <a:srgbClr val="457B9D"/>
                </a:solidFill>
              </a:rPr>
              <a:t>the</a:t>
            </a:r>
            <a:r>
              <a:rPr lang="hu-HU">
                <a:solidFill>
                  <a:srgbClr val="457B9D"/>
                </a:solidFill>
              </a:rPr>
              <a:t> </a:t>
            </a:r>
            <a:r>
              <a:rPr lang="hu-HU" err="1">
                <a:solidFill>
                  <a:srgbClr val="457B9D"/>
                </a:solidFill>
              </a:rPr>
              <a:t>workers</a:t>
            </a:r>
            <a:r>
              <a:rPr lang="hu-HU">
                <a:solidFill>
                  <a:srgbClr val="457B9D"/>
                </a:solidFill>
              </a:rPr>
              <a:t>, </a:t>
            </a:r>
            <a:r>
              <a:rPr lang="hu-HU" err="1">
                <a:solidFill>
                  <a:srgbClr val="457B9D"/>
                </a:solidFill>
              </a:rPr>
              <a:t>they</a:t>
            </a:r>
            <a:r>
              <a:rPr lang="hu-HU">
                <a:solidFill>
                  <a:srgbClr val="457B9D"/>
                </a:solidFill>
              </a:rPr>
              <a:t> </a:t>
            </a:r>
            <a:r>
              <a:rPr lang="hu-HU" err="1">
                <a:solidFill>
                  <a:srgbClr val="457B9D"/>
                </a:solidFill>
              </a:rPr>
              <a:t>can</a:t>
            </a:r>
            <a:r>
              <a:rPr lang="hu-HU">
                <a:solidFill>
                  <a:srgbClr val="457B9D"/>
                </a:solidFill>
              </a:rPr>
              <a:t> </a:t>
            </a:r>
            <a:r>
              <a:rPr lang="hu-HU" err="1">
                <a:solidFill>
                  <a:srgbClr val="457B9D"/>
                </a:solidFill>
              </a:rPr>
              <a:t>complete</a:t>
            </a:r>
            <a:r>
              <a:rPr lang="hu-HU">
                <a:solidFill>
                  <a:srgbClr val="457B9D"/>
                </a:solidFill>
              </a:rPr>
              <a:t> </a:t>
            </a:r>
            <a:r>
              <a:rPr lang="hu-HU" err="1">
                <a:solidFill>
                  <a:srgbClr val="457B9D"/>
                </a:solidFill>
              </a:rPr>
              <a:t>them</a:t>
            </a:r>
            <a:r>
              <a:rPr lang="hu-HU">
                <a:solidFill>
                  <a:srgbClr val="457B9D"/>
                </a:solidFill>
              </a:rPr>
              <a:t>, </a:t>
            </a:r>
            <a:r>
              <a:rPr lang="hu-HU" err="1">
                <a:solidFill>
                  <a:srgbClr val="457B9D"/>
                </a:solidFill>
              </a:rPr>
              <a:t>but</a:t>
            </a:r>
            <a:r>
              <a:rPr lang="hu-HU">
                <a:solidFill>
                  <a:srgbClr val="457B9D"/>
                </a:solidFill>
              </a:rPr>
              <a:t> </a:t>
            </a:r>
            <a:r>
              <a:rPr lang="hu-HU" err="1">
                <a:solidFill>
                  <a:srgbClr val="457B9D"/>
                </a:solidFill>
              </a:rPr>
              <a:t>if</a:t>
            </a:r>
            <a:r>
              <a:rPr lang="hu-HU">
                <a:solidFill>
                  <a:srgbClr val="457B9D"/>
                </a:solidFill>
              </a:rPr>
              <a:t> </a:t>
            </a:r>
            <a:r>
              <a:rPr lang="hu-HU" err="1">
                <a:solidFill>
                  <a:srgbClr val="457B9D"/>
                </a:solidFill>
              </a:rPr>
              <a:t>the</a:t>
            </a:r>
            <a:r>
              <a:rPr lang="hu-HU">
                <a:solidFill>
                  <a:srgbClr val="457B9D"/>
                </a:solidFill>
              </a:rPr>
              <a:t> </a:t>
            </a:r>
            <a:r>
              <a:rPr lang="hu-HU" err="1">
                <a:solidFill>
                  <a:srgbClr val="457B9D"/>
                </a:solidFill>
              </a:rPr>
              <a:t>time</a:t>
            </a:r>
            <a:r>
              <a:rPr lang="hu-HU">
                <a:solidFill>
                  <a:srgbClr val="457B9D"/>
                </a:solidFill>
              </a:rPr>
              <a:t> </a:t>
            </a:r>
            <a:r>
              <a:rPr lang="hu-HU" err="1">
                <a:solidFill>
                  <a:srgbClr val="457B9D"/>
                </a:solidFill>
              </a:rPr>
              <a:t>runs</a:t>
            </a:r>
            <a:r>
              <a:rPr lang="hu-HU">
                <a:solidFill>
                  <a:srgbClr val="457B9D"/>
                </a:solidFill>
              </a:rPr>
              <a:t> </a:t>
            </a:r>
            <a:r>
              <a:rPr lang="hu-HU" err="1">
                <a:solidFill>
                  <a:srgbClr val="457B9D"/>
                </a:solidFill>
              </a:rPr>
              <a:t>ou</a:t>
            </a:r>
            <a:r>
              <a:rPr lang="hu-HU">
                <a:solidFill>
                  <a:srgbClr val="457B9D"/>
                </a:solidFill>
              </a:rPr>
              <a:t> </a:t>
            </a:r>
            <a:r>
              <a:rPr lang="hu-HU" err="1">
                <a:solidFill>
                  <a:srgbClr val="457B9D"/>
                </a:solidFill>
              </a:rPr>
              <a:t>the</a:t>
            </a:r>
            <a:r>
              <a:rPr lang="hu-HU">
                <a:solidFill>
                  <a:srgbClr val="457B9D"/>
                </a:solidFill>
              </a:rPr>
              <a:t> </a:t>
            </a:r>
            <a:r>
              <a:rPr lang="hu-HU" err="1">
                <a:solidFill>
                  <a:srgbClr val="457B9D"/>
                </a:solidFill>
              </a:rPr>
              <a:t>task</a:t>
            </a:r>
            <a:r>
              <a:rPr lang="hu-HU">
                <a:solidFill>
                  <a:srgbClr val="457B9D"/>
                </a:solidFill>
              </a:rPr>
              <a:t> </a:t>
            </a:r>
            <a:r>
              <a:rPr lang="hu-HU" err="1">
                <a:solidFill>
                  <a:srgbClr val="457B9D"/>
                </a:solidFill>
              </a:rPr>
              <a:t>will</a:t>
            </a:r>
            <a:r>
              <a:rPr lang="hu-HU">
                <a:solidFill>
                  <a:srgbClr val="457B9D"/>
                </a:solidFill>
              </a:rPr>
              <a:t> </a:t>
            </a:r>
            <a:r>
              <a:rPr lang="hu-HU" err="1">
                <a:solidFill>
                  <a:srgbClr val="457B9D"/>
                </a:solidFill>
              </a:rPr>
              <a:t>fail</a:t>
            </a:r>
            <a:endParaRPr lang="en-US">
              <a:solidFill>
                <a:srgbClr val="457B9D"/>
              </a:solidFill>
            </a:endParaRPr>
          </a:p>
        </p:txBody>
      </p:sp>
      <p:cxnSp>
        <p:nvCxnSpPr>
          <p:cNvPr id="10" name="Straight Connector 9">
            <a:extLst>
              <a:ext uri="{FF2B5EF4-FFF2-40B4-BE49-F238E27FC236}">
                <a16:creationId xmlns:a16="http://schemas.microsoft.com/office/drawing/2014/main" id="{6724695C-97BD-AE84-E6CA-014EE04909C5}"/>
              </a:ext>
            </a:extLst>
          </p:cNvPr>
          <p:cNvCxnSpPr>
            <a:cxnSpLocks/>
          </p:cNvCxnSpPr>
          <p:nvPr/>
        </p:nvCxnSpPr>
        <p:spPr>
          <a:xfrm>
            <a:off x="540904" y="3610743"/>
            <a:ext cx="205971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15FAD9D9-DD32-B02F-571A-630A83064F28}"/>
              </a:ext>
            </a:extLst>
          </p:cNvPr>
          <p:cNvSpPr/>
          <p:nvPr/>
        </p:nvSpPr>
        <p:spPr>
          <a:xfrm>
            <a:off x="2614106" y="358046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BC3DAB5-B896-7BB4-48C5-CF0FE19E001B}"/>
              </a:ext>
            </a:extLst>
          </p:cNvPr>
          <p:cNvPicPr>
            <a:picLocks noChangeAspect="1"/>
          </p:cNvPicPr>
          <p:nvPr/>
        </p:nvPicPr>
        <p:blipFill>
          <a:blip r:embed="rId2"/>
          <a:stretch>
            <a:fillRect/>
          </a:stretch>
        </p:blipFill>
        <p:spPr>
          <a:xfrm>
            <a:off x="3668279" y="1168298"/>
            <a:ext cx="8114145" cy="3868065"/>
          </a:xfrm>
          <a:prstGeom prst="rect">
            <a:avLst/>
          </a:prstGeom>
          <a:ln>
            <a:solidFill>
              <a:srgbClr val="457B9D"/>
            </a:solidFill>
          </a:ln>
        </p:spPr>
      </p:pic>
      <p:cxnSp>
        <p:nvCxnSpPr>
          <p:cNvPr id="15" name="Straight Connector 14">
            <a:extLst>
              <a:ext uri="{FF2B5EF4-FFF2-40B4-BE49-F238E27FC236}">
                <a16:creationId xmlns:a16="http://schemas.microsoft.com/office/drawing/2014/main" id="{5D68E750-2EA7-B8A5-C2CA-CF42EAC75463}"/>
              </a:ext>
            </a:extLst>
          </p:cNvPr>
          <p:cNvCxnSpPr>
            <a:cxnSpLocks/>
          </p:cNvCxnSpPr>
          <p:nvPr/>
        </p:nvCxnSpPr>
        <p:spPr>
          <a:xfrm rot="16200000" flipH="1">
            <a:off x="1423215" y="3666566"/>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60783B93-44ED-E67B-C7FF-8171C2BFD9E1}"/>
              </a:ext>
            </a:extLst>
          </p:cNvPr>
          <p:cNvCxnSpPr>
            <a:cxnSpLocks/>
            <a:endCxn id="17" idx="2"/>
          </p:cNvCxnSpPr>
          <p:nvPr/>
        </p:nvCxnSpPr>
        <p:spPr>
          <a:xfrm>
            <a:off x="1476657" y="4011049"/>
            <a:ext cx="1959848" cy="79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5BBCD54B-78B9-8BAF-3D61-506B1C364F38}"/>
              </a:ext>
            </a:extLst>
          </p:cNvPr>
          <p:cNvSpPr/>
          <p:nvPr/>
        </p:nvSpPr>
        <p:spPr>
          <a:xfrm>
            <a:off x="3436505" y="398156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A2DD15D-8961-0D8F-F164-04587CCB98FD}"/>
              </a:ext>
            </a:extLst>
          </p:cNvPr>
          <p:cNvCxnSpPr>
            <a:cxnSpLocks/>
          </p:cNvCxnSpPr>
          <p:nvPr/>
        </p:nvCxnSpPr>
        <p:spPr>
          <a:xfrm>
            <a:off x="3497067" y="4011049"/>
            <a:ext cx="17286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93D0F35-708E-BC81-3D9D-F659B4CD2DAC}"/>
              </a:ext>
            </a:extLst>
          </p:cNvPr>
          <p:cNvCxnSpPr>
            <a:cxnSpLocks/>
          </p:cNvCxnSpPr>
          <p:nvPr/>
        </p:nvCxnSpPr>
        <p:spPr>
          <a:xfrm flipV="1">
            <a:off x="1476939" y="3610743"/>
            <a:ext cx="0" cy="39792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1065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1" presetClass="entr" presetSubtype="0" fill="hold" grpId="0" nodeType="withEffect">
                                  <p:stCondLst>
                                    <p:cond delay="0"/>
                                  </p:stCondLst>
                                  <p:iterate type="lt">
                                    <p:tmAbs val="10"/>
                                  </p:iterate>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iterate type="lt">
                                    <p:tmAbs val="10"/>
                                  </p:iterate>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649ED5-CBA1-318D-AFC8-C0347AB37539}"/>
              </a:ext>
            </a:extLst>
          </p:cNvPr>
          <p:cNvSpPr>
            <a:spLocks noGrp="1"/>
          </p:cNvSpPr>
          <p:nvPr>
            <p:ph type="ctrTitle"/>
          </p:nvPr>
        </p:nvSpPr>
        <p:spPr>
          <a:xfrm>
            <a:off x="2819498" y="1054044"/>
            <a:ext cx="6553004" cy="581543"/>
          </a:xfrm>
        </p:spPr>
        <p:txBody>
          <a:bodyPr/>
          <a:lstStyle/>
          <a:p>
            <a:pPr algn="ctr"/>
            <a:r>
              <a:rPr lang="hu-HU" sz="2800" b="1" u="sng">
                <a:solidFill>
                  <a:schemeClr val="accent1">
                    <a:lumMod val="75000"/>
                  </a:schemeClr>
                </a:solidFill>
              </a:rPr>
              <a:t>Work logging and version controll system</a:t>
            </a:r>
            <a:endParaRPr lang="en-US" sz="2800" b="1" u="sng">
              <a:solidFill>
                <a:schemeClr val="accent1">
                  <a:lumMod val="75000"/>
                </a:schemeClr>
              </a:solidFill>
            </a:endParaRPr>
          </a:p>
        </p:txBody>
      </p:sp>
      <p:pic>
        <p:nvPicPr>
          <p:cNvPr id="3074" name="Picture 2" descr="Jira (software) - Wikipedia">
            <a:extLst>
              <a:ext uri="{FF2B5EF4-FFF2-40B4-BE49-F238E27FC236}">
                <a16:creationId xmlns:a16="http://schemas.microsoft.com/office/drawing/2014/main" id="{78EA8000-08C1-C4BE-1202-875208089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0" y="2513886"/>
            <a:ext cx="1244600" cy="5248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56CC51-34BB-7259-336F-259C906979ED}"/>
              </a:ext>
            </a:extLst>
          </p:cNvPr>
          <p:cNvSpPr txBox="1"/>
          <p:nvPr/>
        </p:nvSpPr>
        <p:spPr>
          <a:xfrm>
            <a:off x="1457933" y="3209638"/>
            <a:ext cx="4178300" cy="1477328"/>
          </a:xfrm>
          <a:prstGeom prst="rect">
            <a:avLst/>
          </a:prstGeom>
          <a:noFill/>
        </p:spPr>
        <p:txBody>
          <a:bodyPr wrap="square" rtlCol="0">
            <a:spAutoFit/>
          </a:bodyPr>
          <a:lstStyle/>
          <a:p>
            <a:pPr algn="just"/>
            <a:r>
              <a:rPr lang="hu-HU" err="1"/>
              <a:t>We</a:t>
            </a:r>
            <a:r>
              <a:rPr lang="hu-HU"/>
              <a:t> </a:t>
            </a:r>
            <a:r>
              <a:rPr lang="hu-HU" err="1"/>
              <a:t>have</a:t>
            </a:r>
            <a:r>
              <a:rPr lang="hu-HU"/>
              <a:t> </a:t>
            </a:r>
            <a:r>
              <a:rPr lang="hu-HU" err="1"/>
              <a:t>been</a:t>
            </a:r>
            <a:r>
              <a:rPr lang="hu-HU"/>
              <a:t> </a:t>
            </a:r>
            <a:r>
              <a:rPr lang="hu-HU" err="1"/>
              <a:t>using</a:t>
            </a:r>
            <a:r>
              <a:rPr lang="hu-HU"/>
              <a:t> </a:t>
            </a:r>
            <a:r>
              <a:rPr lang="hu-HU" err="1"/>
              <a:t>jira’s</a:t>
            </a:r>
            <a:r>
              <a:rPr lang="hu-HU"/>
              <a:t> </a:t>
            </a:r>
            <a:r>
              <a:rPr lang="hu-HU" err="1"/>
              <a:t>clockwork</a:t>
            </a:r>
            <a:r>
              <a:rPr lang="hu-HU"/>
              <a:t> </a:t>
            </a:r>
            <a:r>
              <a:rPr lang="hu-HU" err="1"/>
              <a:t>addon</a:t>
            </a:r>
            <a:r>
              <a:rPr lang="hu-HU"/>
              <a:t> </a:t>
            </a:r>
            <a:r>
              <a:rPr lang="hu-HU" err="1"/>
              <a:t>to</a:t>
            </a:r>
            <a:r>
              <a:rPr lang="hu-HU"/>
              <a:t> log </a:t>
            </a:r>
            <a:r>
              <a:rPr lang="hu-HU" err="1"/>
              <a:t>our</a:t>
            </a:r>
            <a:r>
              <a:rPr lang="hu-HU"/>
              <a:t> </a:t>
            </a:r>
            <a:r>
              <a:rPr lang="hu-HU" err="1"/>
              <a:t>worktime</a:t>
            </a:r>
            <a:r>
              <a:rPr lang="hu-HU"/>
              <a:t> </a:t>
            </a:r>
            <a:r>
              <a:rPr lang="hu-HU" err="1"/>
              <a:t>on</a:t>
            </a:r>
            <a:r>
              <a:rPr lang="hu-HU"/>
              <a:t> </a:t>
            </a:r>
            <a:r>
              <a:rPr lang="hu-HU" err="1"/>
              <a:t>certain</a:t>
            </a:r>
            <a:r>
              <a:rPr lang="hu-HU"/>
              <a:t> </a:t>
            </a:r>
            <a:r>
              <a:rPr lang="hu-HU" err="1"/>
              <a:t>tasks</a:t>
            </a:r>
            <a:r>
              <a:rPr lang="hu-HU"/>
              <a:t> </a:t>
            </a:r>
            <a:r>
              <a:rPr lang="hu-HU" err="1"/>
              <a:t>so</a:t>
            </a:r>
            <a:r>
              <a:rPr lang="hu-HU"/>
              <a:t> </a:t>
            </a:r>
            <a:r>
              <a:rPr lang="hu-HU" err="1"/>
              <a:t>we</a:t>
            </a:r>
            <a:r>
              <a:rPr lang="hu-HU"/>
              <a:t> </a:t>
            </a:r>
            <a:r>
              <a:rPr lang="hu-HU" err="1"/>
              <a:t>can</a:t>
            </a:r>
            <a:r>
              <a:rPr lang="hu-HU"/>
              <a:t> overview the </a:t>
            </a:r>
            <a:r>
              <a:rPr lang="hu-HU" err="1"/>
              <a:t>time</a:t>
            </a:r>
            <a:r>
              <a:rPr lang="hu-HU"/>
              <a:t> </a:t>
            </a:r>
            <a:r>
              <a:rPr lang="hu-HU" err="1"/>
              <a:t>spent</a:t>
            </a:r>
            <a:r>
              <a:rPr lang="hu-HU"/>
              <a:t> </a:t>
            </a:r>
            <a:r>
              <a:rPr lang="hu-HU" err="1"/>
              <a:t>on</a:t>
            </a:r>
            <a:r>
              <a:rPr lang="hu-HU"/>
              <a:t> the project and the </a:t>
            </a:r>
            <a:r>
              <a:rPr lang="hu-HU" err="1"/>
              <a:t>worktime</a:t>
            </a:r>
            <a:r>
              <a:rPr lang="hu-HU"/>
              <a:t> of the team </a:t>
            </a:r>
            <a:r>
              <a:rPr lang="hu-HU" err="1"/>
              <a:t>members</a:t>
            </a:r>
            <a:endParaRPr lang="en-US"/>
          </a:p>
        </p:txBody>
      </p:sp>
      <p:sp>
        <p:nvSpPr>
          <p:cNvPr id="6" name="TextBox 5">
            <a:extLst>
              <a:ext uri="{FF2B5EF4-FFF2-40B4-BE49-F238E27FC236}">
                <a16:creationId xmlns:a16="http://schemas.microsoft.com/office/drawing/2014/main" id="{6D199940-208D-55A4-23CE-C04857C369D6}"/>
              </a:ext>
            </a:extLst>
          </p:cNvPr>
          <p:cNvSpPr txBox="1"/>
          <p:nvPr/>
        </p:nvSpPr>
        <p:spPr>
          <a:xfrm>
            <a:off x="6931806" y="3209638"/>
            <a:ext cx="4051298" cy="1477328"/>
          </a:xfrm>
          <a:prstGeom prst="rect">
            <a:avLst/>
          </a:prstGeom>
          <a:noFill/>
        </p:spPr>
        <p:txBody>
          <a:bodyPr wrap="square" rtlCol="0">
            <a:spAutoFit/>
          </a:bodyPr>
          <a:lstStyle/>
          <a:p>
            <a:pPr algn="just"/>
            <a:r>
              <a:rPr lang="en-US"/>
              <a:t>For a version controller, we used GitHub to manage our project's source code, track changes, and </a:t>
            </a:r>
            <a:r>
              <a:rPr lang="hu-HU"/>
              <a:t>help</a:t>
            </a:r>
            <a:r>
              <a:rPr lang="en-US"/>
              <a:t> collaboration through pull requests and code reviews</a:t>
            </a:r>
          </a:p>
        </p:txBody>
      </p:sp>
      <p:cxnSp>
        <p:nvCxnSpPr>
          <p:cNvPr id="4" name="Straight Connector 3">
            <a:extLst>
              <a:ext uri="{FF2B5EF4-FFF2-40B4-BE49-F238E27FC236}">
                <a16:creationId xmlns:a16="http://schemas.microsoft.com/office/drawing/2014/main" id="{6B992E0A-737A-B9D9-D9AE-BEF1B1D9925B}"/>
              </a:ext>
            </a:extLst>
          </p:cNvPr>
          <p:cNvCxnSpPr>
            <a:cxnSpLocks/>
          </p:cNvCxnSpPr>
          <p:nvPr/>
        </p:nvCxnSpPr>
        <p:spPr>
          <a:xfrm>
            <a:off x="2819498" y="1635587"/>
            <a:ext cx="655300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7708DFB-1C3A-8884-A12E-D83F618132C1}"/>
              </a:ext>
            </a:extLst>
          </p:cNvPr>
          <p:cNvCxnSpPr>
            <a:cxnSpLocks/>
          </p:cNvCxnSpPr>
          <p:nvPr/>
        </p:nvCxnSpPr>
        <p:spPr>
          <a:xfrm rot="16200000" flipV="1">
            <a:off x="3493641" y="238980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Oval 8">
            <a:extLst>
              <a:ext uri="{FF2B5EF4-FFF2-40B4-BE49-F238E27FC236}">
                <a16:creationId xmlns:a16="http://schemas.microsoft.com/office/drawing/2014/main" id="{87A7322C-5D60-AC8B-A69F-45F385A161F1}"/>
              </a:ext>
            </a:extLst>
          </p:cNvPr>
          <p:cNvSpPr/>
          <p:nvPr/>
        </p:nvSpPr>
        <p:spPr>
          <a:xfrm>
            <a:off x="2752467" y="16053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3BDC80-3443-11A2-CF9B-12CD874D98A6}"/>
              </a:ext>
            </a:extLst>
          </p:cNvPr>
          <p:cNvSpPr/>
          <p:nvPr/>
        </p:nvSpPr>
        <p:spPr>
          <a:xfrm>
            <a:off x="9372502" y="160530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D910291-145C-4B21-265D-7BC28644B83A}"/>
              </a:ext>
            </a:extLst>
          </p:cNvPr>
          <p:cNvCxnSpPr>
            <a:cxnSpLocks/>
          </p:cNvCxnSpPr>
          <p:nvPr/>
        </p:nvCxnSpPr>
        <p:spPr>
          <a:xfrm>
            <a:off x="1327150" y="2444232"/>
            <a:ext cx="436880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A875B32-4A77-16AA-9841-6E66A97C7078}"/>
              </a:ext>
            </a:extLst>
          </p:cNvPr>
          <p:cNvCxnSpPr>
            <a:cxnSpLocks/>
          </p:cNvCxnSpPr>
          <p:nvPr/>
        </p:nvCxnSpPr>
        <p:spPr>
          <a:xfrm>
            <a:off x="1327150" y="2444232"/>
            <a:ext cx="0" cy="188267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F2DE28C-EE5C-D316-8035-8FB79C8FC20A}"/>
              </a:ext>
            </a:extLst>
          </p:cNvPr>
          <p:cNvCxnSpPr>
            <a:cxnSpLocks/>
          </p:cNvCxnSpPr>
          <p:nvPr/>
        </p:nvCxnSpPr>
        <p:spPr>
          <a:xfrm>
            <a:off x="5695950" y="2444232"/>
            <a:ext cx="0" cy="124164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3E3CEED-BDB2-47BC-CD3A-FED3A0458CBD}"/>
              </a:ext>
            </a:extLst>
          </p:cNvPr>
          <p:cNvCxnSpPr/>
          <p:nvPr/>
        </p:nvCxnSpPr>
        <p:spPr>
          <a:xfrm flipV="1">
            <a:off x="3547083" y="2198687"/>
            <a:ext cx="0" cy="17101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979E489-F69A-9220-A710-30B1FE229D6E}"/>
              </a:ext>
            </a:extLst>
          </p:cNvPr>
          <p:cNvCxnSpPr>
            <a:cxnSpLocks/>
          </p:cNvCxnSpPr>
          <p:nvPr/>
        </p:nvCxnSpPr>
        <p:spPr>
          <a:xfrm>
            <a:off x="3547083" y="2198687"/>
            <a:ext cx="222125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5EFCC67-472B-E00A-01D2-156909322EA0}"/>
              </a:ext>
            </a:extLst>
          </p:cNvPr>
          <p:cNvCxnSpPr/>
          <p:nvPr/>
        </p:nvCxnSpPr>
        <p:spPr>
          <a:xfrm flipV="1">
            <a:off x="5768340" y="1805940"/>
            <a:ext cx="0" cy="39274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8310F12C-03FB-932E-4A6A-1AC65DF56450}"/>
              </a:ext>
            </a:extLst>
          </p:cNvPr>
          <p:cNvSpPr/>
          <p:nvPr/>
        </p:nvSpPr>
        <p:spPr>
          <a:xfrm>
            <a:off x="5738059" y="174537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338842DE-5515-934A-ACA3-D3BE9451A853}"/>
              </a:ext>
            </a:extLst>
          </p:cNvPr>
          <p:cNvCxnSpPr>
            <a:stCxn id="32" idx="0"/>
          </p:cNvCxnSpPr>
          <p:nvPr/>
        </p:nvCxnSpPr>
        <p:spPr>
          <a:xfrm flipV="1">
            <a:off x="5768340" y="1635587"/>
            <a:ext cx="0" cy="10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26" name="Picture 2" descr="What is GitHub.. GitHub is a platform for online… | by Sameer Hussain |  Medium">
            <a:extLst>
              <a:ext uri="{FF2B5EF4-FFF2-40B4-BE49-F238E27FC236}">
                <a16:creationId xmlns:a16="http://schemas.microsoft.com/office/drawing/2014/main" id="{CD19A899-2CDD-F531-2472-603ACAA19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947" y="2443338"/>
            <a:ext cx="1923015" cy="712798"/>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46FEEE3-CD19-0120-48FF-324F05910770}"/>
              </a:ext>
            </a:extLst>
          </p:cNvPr>
          <p:cNvCxnSpPr>
            <a:cxnSpLocks/>
          </p:cNvCxnSpPr>
          <p:nvPr/>
        </p:nvCxnSpPr>
        <p:spPr>
          <a:xfrm flipV="1">
            <a:off x="6931806" y="2443338"/>
            <a:ext cx="0" cy="137451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70F63FD-B989-4BD2-49AF-0A56E8273112}"/>
              </a:ext>
            </a:extLst>
          </p:cNvPr>
          <p:cNvCxnSpPr>
            <a:cxnSpLocks/>
          </p:cNvCxnSpPr>
          <p:nvPr/>
        </p:nvCxnSpPr>
        <p:spPr>
          <a:xfrm flipV="1">
            <a:off x="10983104" y="2443338"/>
            <a:ext cx="0" cy="198726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4AC5ABE-D1EE-079C-6FFC-BCEE57C8A3FF}"/>
              </a:ext>
            </a:extLst>
          </p:cNvPr>
          <p:cNvCxnSpPr/>
          <p:nvPr/>
        </p:nvCxnSpPr>
        <p:spPr>
          <a:xfrm>
            <a:off x="6931806" y="2443338"/>
            <a:ext cx="405129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B2065D7B-CBD3-44B7-3218-5E540A84BB03}"/>
              </a:ext>
            </a:extLst>
          </p:cNvPr>
          <p:cNvCxnSpPr>
            <a:cxnSpLocks/>
          </p:cNvCxnSpPr>
          <p:nvPr/>
        </p:nvCxnSpPr>
        <p:spPr>
          <a:xfrm rot="16200000" flipV="1">
            <a:off x="9101472" y="238460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Connector 55">
            <a:extLst>
              <a:ext uri="{FF2B5EF4-FFF2-40B4-BE49-F238E27FC236}">
                <a16:creationId xmlns:a16="http://schemas.microsoft.com/office/drawing/2014/main" id="{218A0D70-4EA5-ABF4-AD27-C855B2C06533}"/>
              </a:ext>
            </a:extLst>
          </p:cNvPr>
          <p:cNvCxnSpPr/>
          <p:nvPr/>
        </p:nvCxnSpPr>
        <p:spPr>
          <a:xfrm flipV="1">
            <a:off x="9154914" y="2205037"/>
            <a:ext cx="0" cy="16466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DD0F480-A590-3BFC-B7DF-9F40976B1BCE}"/>
              </a:ext>
            </a:extLst>
          </p:cNvPr>
          <p:cNvCxnSpPr>
            <a:cxnSpLocks/>
          </p:cNvCxnSpPr>
          <p:nvPr/>
        </p:nvCxnSpPr>
        <p:spPr>
          <a:xfrm flipH="1">
            <a:off x="6697980" y="2198687"/>
            <a:ext cx="245375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8AB2A25-1FB2-37BD-6849-3AE55D73847C}"/>
              </a:ext>
            </a:extLst>
          </p:cNvPr>
          <p:cNvCxnSpPr>
            <a:cxnSpLocks/>
          </p:cNvCxnSpPr>
          <p:nvPr/>
        </p:nvCxnSpPr>
        <p:spPr>
          <a:xfrm flipV="1">
            <a:off x="6697980" y="1805939"/>
            <a:ext cx="0" cy="39274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4D5190D2-1B69-B3AF-64A1-D45FCEEC2F6B}"/>
              </a:ext>
            </a:extLst>
          </p:cNvPr>
          <p:cNvSpPr/>
          <p:nvPr/>
        </p:nvSpPr>
        <p:spPr>
          <a:xfrm>
            <a:off x="6667699" y="174537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02A3412-63FB-1800-B59D-2834882D5907}"/>
              </a:ext>
            </a:extLst>
          </p:cNvPr>
          <p:cNvCxnSpPr>
            <a:stCxn id="61" idx="0"/>
          </p:cNvCxnSpPr>
          <p:nvPr/>
        </p:nvCxnSpPr>
        <p:spPr>
          <a:xfrm flipV="1">
            <a:off x="6697980" y="1635587"/>
            <a:ext cx="0" cy="10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6131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outVertical)">
                                      <p:cBhvr>
                                        <p:cTn id="7" dur="500"/>
                                        <p:tgtEl>
                                          <p:spTgt spid="3074"/>
                                        </p:tgtEl>
                                      </p:cBhvr>
                                    </p:animEffect>
                                  </p:childTnLst>
                                </p:cTn>
                              </p:par>
                              <p:par>
                                <p:cTn id="8" presetID="16" presetClass="entr" presetSubtype="37"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outVertical)">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 presetClass="entr" presetSubtype="0" fill="hold" grpId="0" nodeType="withEffect">
                                  <p:stCondLst>
                                    <p:cond delay="0"/>
                                  </p:stCondLst>
                                  <p:iterate type="lt">
                                    <p:tmAbs val="10"/>
                                  </p:iterate>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iterate type="lt">
                                    <p:tmAbs val="10"/>
                                  </p:iterate>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B59D19D-E68C-9AF3-6B19-ED037B820CB0}"/>
              </a:ext>
            </a:extLst>
          </p:cNvPr>
          <p:cNvGraphicFramePr/>
          <p:nvPr>
            <p:extLst>
              <p:ext uri="{D42A27DB-BD31-4B8C-83A1-F6EECF244321}">
                <p14:modId xmlns:p14="http://schemas.microsoft.com/office/powerpoint/2010/main" val="567632347"/>
              </p:ext>
            </p:extLst>
          </p:nvPr>
        </p:nvGraphicFramePr>
        <p:xfrm>
          <a:off x="5334787" y="985287"/>
          <a:ext cx="6857213" cy="521745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9AFFF158-CC4C-E8A6-BE1E-F567E7641AF9}"/>
              </a:ext>
            </a:extLst>
          </p:cNvPr>
          <p:cNvSpPr txBox="1"/>
          <p:nvPr/>
        </p:nvSpPr>
        <p:spPr>
          <a:xfrm>
            <a:off x="955038" y="782878"/>
            <a:ext cx="1502912" cy="461665"/>
          </a:xfrm>
          <a:prstGeom prst="rect">
            <a:avLst/>
          </a:prstGeom>
          <a:noFill/>
        </p:spPr>
        <p:txBody>
          <a:bodyPr wrap="none" rtlCol="0">
            <a:spAutoFit/>
          </a:bodyPr>
          <a:lstStyle/>
          <a:p>
            <a:r>
              <a:rPr lang="hu-HU" sz="2400" b="1" u="sng">
                <a:solidFill>
                  <a:schemeClr val="accent1">
                    <a:lumMod val="75000"/>
                  </a:schemeClr>
                </a:solidFill>
              </a:rPr>
              <a:t>Worklogs</a:t>
            </a:r>
            <a:endParaRPr lang="en-US" sz="2400" b="1" u="sng">
              <a:solidFill>
                <a:schemeClr val="accent1">
                  <a:lumMod val="75000"/>
                </a:schemeClr>
              </a:solidFill>
            </a:endParaRPr>
          </a:p>
        </p:txBody>
      </p:sp>
      <p:sp>
        <p:nvSpPr>
          <p:cNvPr id="11" name="TextBox 10">
            <a:extLst>
              <a:ext uri="{FF2B5EF4-FFF2-40B4-BE49-F238E27FC236}">
                <a16:creationId xmlns:a16="http://schemas.microsoft.com/office/drawing/2014/main" id="{120B6E65-BDE2-D3B7-2F41-1921AD1B1E95}"/>
              </a:ext>
            </a:extLst>
          </p:cNvPr>
          <p:cNvSpPr txBox="1"/>
          <p:nvPr/>
        </p:nvSpPr>
        <p:spPr>
          <a:xfrm>
            <a:off x="911765" y="1124346"/>
            <a:ext cx="3835512" cy="1200329"/>
          </a:xfrm>
          <a:prstGeom prst="rect">
            <a:avLst/>
          </a:prstGeom>
          <a:noFill/>
        </p:spPr>
        <p:txBody>
          <a:bodyPr wrap="square" rtlCol="0">
            <a:spAutoFit/>
          </a:bodyPr>
          <a:lstStyle/>
          <a:p>
            <a:r>
              <a:rPr lang="en-US"/>
              <a:t>Our team has stayed equally consistent with the work plans we discussed, ensuring progress across all tasks.</a:t>
            </a:r>
          </a:p>
        </p:txBody>
      </p:sp>
      <p:pic>
        <p:nvPicPr>
          <p:cNvPr id="3" name="Picture 2">
            <a:extLst>
              <a:ext uri="{FF2B5EF4-FFF2-40B4-BE49-F238E27FC236}">
                <a16:creationId xmlns:a16="http://schemas.microsoft.com/office/drawing/2014/main" id="{A502966F-1377-B8D0-976F-323BFAFC7281}"/>
              </a:ext>
            </a:extLst>
          </p:cNvPr>
          <p:cNvPicPr>
            <a:picLocks noChangeAspect="1"/>
          </p:cNvPicPr>
          <p:nvPr/>
        </p:nvPicPr>
        <p:blipFill>
          <a:blip r:embed="rId4"/>
          <a:stretch>
            <a:fillRect/>
          </a:stretch>
        </p:blipFill>
        <p:spPr>
          <a:xfrm>
            <a:off x="911765" y="4298458"/>
            <a:ext cx="4399359" cy="2160848"/>
          </a:xfrm>
          <a:prstGeom prst="rect">
            <a:avLst/>
          </a:prstGeom>
          <a:ln w="19050">
            <a:solidFill>
              <a:srgbClr val="457B9D"/>
            </a:solidFill>
          </a:ln>
        </p:spPr>
      </p:pic>
      <p:cxnSp>
        <p:nvCxnSpPr>
          <p:cNvPr id="5" name="Straight Connector 4">
            <a:extLst>
              <a:ext uri="{FF2B5EF4-FFF2-40B4-BE49-F238E27FC236}">
                <a16:creationId xmlns:a16="http://schemas.microsoft.com/office/drawing/2014/main" id="{71D52C4C-6BA3-1D8D-3291-9C52A1B4D8A3}"/>
              </a:ext>
            </a:extLst>
          </p:cNvPr>
          <p:cNvCxnSpPr>
            <a:cxnSpLocks/>
          </p:cNvCxnSpPr>
          <p:nvPr/>
        </p:nvCxnSpPr>
        <p:spPr>
          <a:xfrm flipH="1">
            <a:off x="754144" y="2324675"/>
            <a:ext cx="399313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B559C7-F89F-C77D-81D9-B1E31D29BCF9}"/>
              </a:ext>
            </a:extLst>
          </p:cNvPr>
          <p:cNvCxnSpPr>
            <a:cxnSpLocks/>
          </p:cNvCxnSpPr>
          <p:nvPr/>
        </p:nvCxnSpPr>
        <p:spPr>
          <a:xfrm>
            <a:off x="4747277" y="782878"/>
            <a:ext cx="0" cy="154179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50A4594-D6C5-2D9D-4CC2-F0D3C99AF289}"/>
              </a:ext>
            </a:extLst>
          </p:cNvPr>
          <p:cNvCxnSpPr>
            <a:cxnSpLocks/>
          </p:cNvCxnSpPr>
          <p:nvPr/>
        </p:nvCxnSpPr>
        <p:spPr>
          <a:xfrm>
            <a:off x="2177592" y="782878"/>
            <a:ext cx="256968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373DD79-8B31-81DC-C3D6-BE06F27797BE}"/>
              </a:ext>
            </a:extLst>
          </p:cNvPr>
          <p:cNvCxnSpPr>
            <a:cxnSpLocks/>
          </p:cNvCxnSpPr>
          <p:nvPr/>
        </p:nvCxnSpPr>
        <p:spPr>
          <a:xfrm>
            <a:off x="3619893" y="2324675"/>
            <a:ext cx="0" cy="1757888"/>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8423FF7-9881-1546-C6E3-ECC008D702C0}"/>
              </a:ext>
            </a:extLst>
          </p:cNvPr>
          <p:cNvCxnSpPr>
            <a:cxnSpLocks/>
          </p:cNvCxnSpPr>
          <p:nvPr/>
        </p:nvCxnSpPr>
        <p:spPr>
          <a:xfrm flipV="1">
            <a:off x="5533534" y="4082563"/>
            <a:ext cx="0" cy="259161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A3600F8-B158-1F27-540A-5D5F3A03D7F6}"/>
              </a:ext>
            </a:extLst>
          </p:cNvPr>
          <p:cNvCxnSpPr>
            <a:cxnSpLocks/>
          </p:cNvCxnSpPr>
          <p:nvPr/>
        </p:nvCxnSpPr>
        <p:spPr>
          <a:xfrm flipH="1">
            <a:off x="3619893" y="4082563"/>
            <a:ext cx="191364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981D91B-42D4-344A-CF7B-CFC97C71DA9A}"/>
              </a:ext>
            </a:extLst>
          </p:cNvPr>
          <p:cNvCxnSpPr/>
          <p:nvPr/>
        </p:nvCxnSpPr>
        <p:spPr>
          <a:xfrm flipH="1">
            <a:off x="4204355" y="6674179"/>
            <a:ext cx="132917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B6347F6-0FBA-7197-631C-4D76445D7331}"/>
              </a:ext>
            </a:extLst>
          </p:cNvPr>
          <p:cNvCxnSpPr/>
          <p:nvPr/>
        </p:nvCxnSpPr>
        <p:spPr>
          <a:xfrm>
            <a:off x="3619893" y="2768600"/>
            <a:ext cx="2285607" cy="0"/>
          </a:xfrm>
          <a:prstGeom prst="line">
            <a:avLst/>
          </a:prstGeom>
          <a:ln cap="rnd">
            <a:solidFill>
              <a:srgbClr val="E97132"/>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B7D9820-3FA7-BBC1-78C5-289D78B34977}"/>
              </a:ext>
            </a:extLst>
          </p:cNvPr>
          <p:cNvCxnSpPr>
            <a:cxnSpLocks/>
          </p:cNvCxnSpPr>
          <p:nvPr/>
        </p:nvCxnSpPr>
        <p:spPr>
          <a:xfrm>
            <a:off x="3619893" y="3273917"/>
            <a:ext cx="2361807" cy="0"/>
          </a:xfrm>
          <a:prstGeom prst="line">
            <a:avLst/>
          </a:prstGeom>
          <a:ln>
            <a:solidFill>
              <a:srgbClr val="0F9ED5"/>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E993F0A-1040-EAAE-9321-8F128AA0BC68}"/>
              </a:ext>
            </a:extLst>
          </p:cNvPr>
          <p:cNvCxnSpPr>
            <a:cxnSpLocks/>
          </p:cNvCxnSpPr>
          <p:nvPr/>
        </p:nvCxnSpPr>
        <p:spPr>
          <a:xfrm>
            <a:off x="3615496" y="3713192"/>
            <a:ext cx="2731964" cy="0"/>
          </a:xfrm>
          <a:prstGeom prst="line">
            <a:avLst/>
          </a:prstGeom>
          <a:ln>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4EFF949-E708-371D-A3B7-8CD1CEE6C8B7}"/>
              </a:ext>
            </a:extLst>
          </p:cNvPr>
          <p:cNvCxnSpPr/>
          <p:nvPr/>
        </p:nvCxnSpPr>
        <p:spPr>
          <a:xfrm>
            <a:off x="9654540" y="1654810"/>
            <a:ext cx="0" cy="281940"/>
          </a:xfrm>
          <a:prstGeom prst="line">
            <a:avLst/>
          </a:prstGeom>
          <a:ln cap="rnd">
            <a:solidFill>
              <a:srgbClr val="E9713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0190BC8-C190-1275-CDE6-64D2EBAE4FF7}"/>
              </a:ext>
            </a:extLst>
          </p:cNvPr>
          <p:cNvCxnSpPr/>
          <p:nvPr/>
        </p:nvCxnSpPr>
        <p:spPr>
          <a:xfrm flipV="1">
            <a:off x="6345083" y="3189333"/>
            <a:ext cx="0" cy="522561"/>
          </a:xfrm>
          <a:prstGeom prst="line">
            <a:avLst/>
          </a:prstGeom>
          <a:ln cap="rnd">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B068A82-69A4-4D41-64A7-C711A6CB0ADF}"/>
              </a:ext>
            </a:extLst>
          </p:cNvPr>
          <p:cNvCxnSpPr>
            <a:cxnSpLocks/>
          </p:cNvCxnSpPr>
          <p:nvPr/>
        </p:nvCxnSpPr>
        <p:spPr>
          <a:xfrm>
            <a:off x="6347935" y="3189333"/>
            <a:ext cx="407671" cy="0"/>
          </a:xfrm>
          <a:prstGeom prst="line">
            <a:avLst/>
          </a:prstGeom>
          <a:ln cap="rnd">
            <a:solidFill>
              <a:srgbClr val="4EA72E"/>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2872B2F-9F88-C64C-BBD7-46DD77B879BA}"/>
              </a:ext>
            </a:extLst>
          </p:cNvPr>
          <p:cNvCxnSpPr/>
          <p:nvPr/>
        </p:nvCxnSpPr>
        <p:spPr>
          <a:xfrm>
            <a:off x="5984557" y="3273917"/>
            <a:ext cx="0" cy="1915303"/>
          </a:xfrm>
          <a:prstGeom prst="line">
            <a:avLst/>
          </a:prstGeom>
          <a:ln cap="rnd">
            <a:solidFill>
              <a:srgbClr val="0F9ED5"/>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ABEF8BE-7262-9904-1E87-C276B42F3036}"/>
              </a:ext>
            </a:extLst>
          </p:cNvPr>
          <p:cNvCxnSpPr/>
          <p:nvPr/>
        </p:nvCxnSpPr>
        <p:spPr>
          <a:xfrm>
            <a:off x="5984875" y="5189220"/>
            <a:ext cx="1485900" cy="0"/>
          </a:xfrm>
          <a:prstGeom prst="line">
            <a:avLst/>
          </a:prstGeom>
          <a:ln cap="rnd">
            <a:solidFill>
              <a:srgbClr val="0F9ED5"/>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3CC53926-3599-0DF8-D3C6-B1B51C12BF91}"/>
              </a:ext>
            </a:extLst>
          </p:cNvPr>
          <p:cNvSpPr/>
          <p:nvPr/>
        </p:nvSpPr>
        <p:spPr>
          <a:xfrm>
            <a:off x="9624933" y="1936750"/>
            <a:ext cx="60562" cy="60562"/>
          </a:xfrm>
          <a:prstGeom prst="ellipse">
            <a:avLst/>
          </a:prstGeom>
          <a:noFill/>
          <a:ln w="19050">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C874B9D-B280-E957-DA4A-F2FCEAE6AC96}"/>
              </a:ext>
            </a:extLst>
          </p:cNvPr>
          <p:cNvSpPr/>
          <p:nvPr/>
        </p:nvSpPr>
        <p:spPr>
          <a:xfrm>
            <a:off x="7470775" y="5158939"/>
            <a:ext cx="60562" cy="60562"/>
          </a:xfrm>
          <a:prstGeom prst="ellipse">
            <a:avLst/>
          </a:prstGeom>
          <a:noFill/>
          <a:ln w="19050">
            <a:solidFill>
              <a:srgbClr val="0F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F2E7B30A-391C-47A0-FF61-59C09079CECF}"/>
              </a:ext>
            </a:extLst>
          </p:cNvPr>
          <p:cNvCxnSpPr>
            <a:cxnSpLocks/>
          </p:cNvCxnSpPr>
          <p:nvPr/>
        </p:nvCxnSpPr>
        <p:spPr>
          <a:xfrm flipV="1">
            <a:off x="3621986" y="3275004"/>
            <a:ext cx="106976" cy="92"/>
          </a:xfrm>
          <a:prstGeom prst="line">
            <a:avLst/>
          </a:prstGeom>
          <a:ln w="19050" cap="rnd" cmpd="sng" algn="ctr">
            <a:solidFill>
              <a:srgbClr val="0F9ED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8ED7C106-FC74-6D69-02C5-17BBADEF3CF7}"/>
              </a:ext>
            </a:extLst>
          </p:cNvPr>
          <p:cNvCxnSpPr>
            <a:cxnSpLocks/>
          </p:cNvCxnSpPr>
          <p:nvPr/>
        </p:nvCxnSpPr>
        <p:spPr>
          <a:xfrm flipV="1">
            <a:off x="3623763" y="3715069"/>
            <a:ext cx="106976" cy="92"/>
          </a:xfrm>
          <a:prstGeom prst="line">
            <a:avLst/>
          </a:prstGeom>
          <a:ln w="19050" cap="rnd" cmpd="sng" algn="ctr">
            <a:solidFill>
              <a:srgbClr val="4EA72E"/>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3C0B206C-33A7-E6CC-3151-FB24F0C638ED}"/>
              </a:ext>
            </a:extLst>
          </p:cNvPr>
          <p:cNvCxnSpPr>
            <a:cxnSpLocks/>
          </p:cNvCxnSpPr>
          <p:nvPr/>
        </p:nvCxnSpPr>
        <p:spPr>
          <a:xfrm flipV="1">
            <a:off x="3623672" y="2767120"/>
            <a:ext cx="106976" cy="92"/>
          </a:xfrm>
          <a:prstGeom prst="line">
            <a:avLst/>
          </a:prstGeom>
          <a:ln w="19050" cap="rnd" cmpd="sng" algn="ctr">
            <a:solidFill>
              <a:srgbClr val="E9713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Oval 1">
            <a:extLst>
              <a:ext uri="{FF2B5EF4-FFF2-40B4-BE49-F238E27FC236}">
                <a16:creationId xmlns:a16="http://schemas.microsoft.com/office/drawing/2014/main" id="{4DDA5E5C-9321-6763-AC2F-7011E29DBE09}"/>
              </a:ext>
            </a:extLst>
          </p:cNvPr>
          <p:cNvSpPr/>
          <p:nvPr/>
        </p:nvSpPr>
        <p:spPr>
          <a:xfrm>
            <a:off x="2116973" y="752590"/>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Oval 3">
            <a:extLst>
              <a:ext uri="{FF2B5EF4-FFF2-40B4-BE49-F238E27FC236}">
                <a16:creationId xmlns:a16="http://schemas.microsoft.com/office/drawing/2014/main" id="{0C14FC8B-0A7F-CE75-FB19-697DD314BFA4}"/>
              </a:ext>
            </a:extLst>
          </p:cNvPr>
          <p:cNvSpPr/>
          <p:nvPr/>
        </p:nvSpPr>
        <p:spPr>
          <a:xfrm>
            <a:off x="681695" y="229438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9CFCAF64-5F33-B368-975C-A74635D578C6}"/>
              </a:ext>
            </a:extLst>
          </p:cNvPr>
          <p:cNvSpPr/>
          <p:nvPr/>
        </p:nvSpPr>
        <p:spPr>
          <a:xfrm>
            <a:off x="4143737" y="66438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D5177C9F-F418-D7B6-42E2-EE88E5C58252}"/>
              </a:ext>
            </a:extLst>
          </p:cNvPr>
          <p:cNvPicPr>
            <a:picLocks noChangeAspect="1"/>
          </p:cNvPicPr>
          <p:nvPr/>
        </p:nvPicPr>
        <p:blipFill>
          <a:blip r:embed="rId5"/>
          <a:stretch>
            <a:fillRect/>
          </a:stretch>
        </p:blipFill>
        <p:spPr>
          <a:xfrm>
            <a:off x="955038" y="2561868"/>
            <a:ext cx="2408541" cy="1424098"/>
          </a:xfrm>
          <a:prstGeom prst="rect">
            <a:avLst/>
          </a:prstGeom>
          <a:ln w="19050">
            <a:solidFill>
              <a:srgbClr val="457B9D"/>
            </a:solidFill>
          </a:ln>
        </p:spPr>
      </p:pic>
    </p:spTree>
    <p:extLst>
      <p:ext uri="{BB962C8B-B14F-4D97-AF65-F5344CB8AC3E}">
        <p14:creationId xmlns:p14="http://schemas.microsoft.com/office/powerpoint/2010/main" val="42231592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7" dur="350"/>
                                        <p:tgtEl>
                                          <p:spTgt spid="7">
                                            <p:graphicEl>
                                              <a:chart seriesIdx="-3" categoryIdx="-3" bldStep="gridLegend"/>
                                            </p:graphicEl>
                                          </p:spTgt>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11" dur="350"/>
                                        <p:tgtEl>
                                          <p:spTgt spid="7">
                                            <p:graphicEl>
                                              <a:chart seriesIdx="-4" categoryIdx="0" bldStep="category"/>
                                            </p:graphicEl>
                                          </p:spTgt>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15" dur="350"/>
                                        <p:tgtEl>
                                          <p:spTgt spid="7">
                                            <p:graphicEl>
                                              <a:chart seriesIdx="-4" categoryIdx="1" bldStep="category"/>
                                            </p:graphicEl>
                                          </p:spTgt>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19" dur="350"/>
                                        <p:tgtEl>
                                          <p:spTgt spid="7">
                                            <p:graphicEl>
                                              <a:chart seriesIdx="-4" categoryIdx="2" bldStep="category"/>
                                            </p:graphic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16" presetClass="entr" presetSubtype="37"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outVertical)">
                                      <p:cBhvr>
                                        <p:cTn id="25" dur="500"/>
                                        <p:tgtEl>
                                          <p:spTgt spid="3"/>
                                        </p:tgtEl>
                                      </p:cBhvr>
                                    </p:animEffect>
                                  </p:childTnLst>
                                </p:cTn>
                              </p:par>
                              <p:par>
                                <p:cTn id="26" presetID="1" presetClass="entr" presetSubtype="0" fill="hold" nodeType="withEffect">
                                  <p:stCondLst>
                                    <p:cond delay="0"/>
                                  </p:stCondLst>
                                  <p:iterate type="lt">
                                    <p:tmAbs val="10"/>
                                  </p:iterate>
                                  <p:childTnLst>
                                    <p:set>
                                      <p:cBhvr>
                                        <p:cTn id="27" dur="1" fill="hold">
                                          <p:stCondLst>
                                            <p:cond delay="0"/>
                                          </p:stCondLst>
                                        </p:cTn>
                                        <p:tgtEl>
                                          <p:spTgt spid="11">
                                            <p:txEl>
                                              <p:pRg st="0" end="0"/>
                                            </p:txEl>
                                          </p:spTgt>
                                        </p:tgtEl>
                                        <p:attrNameLst>
                                          <p:attrName>style.visibility</p:attrName>
                                        </p:attrNameLst>
                                      </p:cBhvr>
                                      <p:to>
                                        <p:strVal val="visible"/>
                                      </p:to>
                                    </p:set>
                                  </p:childTnLst>
                                </p:cTn>
                              </p:par>
                              <p:par>
                                <p:cTn id="28" presetID="16" presetClass="entr" presetSubtype="37"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outVertic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category"/>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2736EC-5F3C-4C96-1EAA-4D267906A438}"/>
              </a:ext>
            </a:extLst>
          </p:cNvPr>
          <p:cNvPicPr>
            <a:picLocks noChangeAspect="1"/>
          </p:cNvPicPr>
          <p:nvPr/>
        </p:nvPicPr>
        <p:blipFill>
          <a:blip r:embed="rId2"/>
          <a:stretch>
            <a:fillRect/>
          </a:stretch>
        </p:blipFill>
        <p:spPr>
          <a:xfrm>
            <a:off x="6096000" y="380174"/>
            <a:ext cx="5391902" cy="3772426"/>
          </a:xfrm>
          <a:prstGeom prst="rect">
            <a:avLst/>
          </a:prstGeom>
          <a:ln w="19050">
            <a:solidFill>
              <a:srgbClr val="457B9D"/>
            </a:solidFill>
          </a:ln>
        </p:spPr>
      </p:pic>
      <p:sp>
        <p:nvSpPr>
          <p:cNvPr id="7" name="TextBox 6">
            <a:extLst>
              <a:ext uri="{FF2B5EF4-FFF2-40B4-BE49-F238E27FC236}">
                <a16:creationId xmlns:a16="http://schemas.microsoft.com/office/drawing/2014/main" id="{34AFE6B7-94D5-0A42-847C-F9C8150D2401}"/>
              </a:ext>
            </a:extLst>
          </p:cNvPr>
          <p:cNvSpPr txBox="1"/>
          <p:nvPr/>
        </p:nvSpPr>
        <p:spPr>
          <a:xfrm>
            <a:off x="759040" y="914687"/>
            <a:ext cx="3968138" cy="461665"/>
          </a:xfrm>
          <a:prstGeom prst="rect">
            <a:avLst/>
          </a:prstGeom>
          <a:noFill/>
        </p:spPr>
        <p:txBody>
          <a:bodyPr wrap="none" rtlCol="0">
            <a:spAutoFit/>
          </a:bodyPr>
          <a:lstStyle/>
          <a:p>
            <a:r>
              <a:rPr lang="hu-HU" sz="2400" b="1" u="sng">
                <a:solidFill>
                  <a:schemeClr val="accent1">
                    <a:lumMod val="75000"/>
                  </a:schemeClr>
                </a:solidFill>
              </a:rPr>
              <a:t>Git frequency and commits</a:t>
            </a:r>
            <a:endParaRPr lang="en-US" sz="2400" b="1" u="sng">
              <a:solidFill>
                <a:schemeClr val="accent1">
                  <a:lumMod val="75000"/>
                </a:schemeClr>
              </a:solidFill>
            </a:endParaRPr>
          </a:p>
        </p:txBody>
      </p:sp>
      <p:sp>
        <p:nvSpPr>
          <p:cNvPr id="8" name="TextBox 7">
            <a:extLst>
              <a:ext uri="{FF2B5EF4-FFF2-40B4-BE49-F238E27FC236}">
                <a16:creationId xmlns:a16="http://schemas.microsoft.com/office/drawing/2014/main" id="{51840C4B-26DA-A994-427D-24011354F17B}"/>
              </a:ext>
            </a:extLst>
          </p:cNvPr>
          <p:cNvSpPr txBox="1"/>
          <p:nvPr/>
        </p:nvSpPr>
        <p:spPr>
          <a:xfrm>
            <a:off x="759040" y="1327764"/>
            <a:ext cx="4053526" cy="1477328"/>
          </a:xfrm>
          <a:prstGeom prst="rect">
            <a:avLst/>
          </a:prstGeom>
          <a:noFill/>
        </p:spPr>
        <p:txBody>
          <a:bodyPr wrap="square" rtlCol="0">
            <a:spAutoFit/>
          </a:bodyPr>
          <a:lstStyle/>
          <a:p>
            <a:r>
              <a:rPr lang="en-US">
                <a:solidFill>
                  <a:srgbClr val="457B9D"/>
                </a:solidFill>
              </a:rPr>
              <a:t>Throughout the project, our team has committed changes after every major or valuable update. This ensures that no code is lost if something goes wrong.</a:t>
            </a:r>
          </a:p>
        </p:txBody>
      </p:sp>
      <p:pic>
        <p:nvPicPr>
          <p:cNvPr id="3" name="Picture 2">
            <a:extLst>
              <a:ext uri="{FF2B5EF4-FFF2-40B4-BE49-F238E27FC236}">
                <a16:creationId xmlns:a16="http://schemas.microsoft.com/office/drawing/2014/main" id="{2A9A4A76-ACCC-1E6B-1372-C827B043BEC4}"/>
              </a:ext>
            </a:extLst>
          </p:cNvPr>
          <p:cNvPicPr>
            <a:picLocks noChangeAspect="1"/>
          </p:cNvPicPr>
          <p:nvPr/>
        </p:nvPicPr>
        <p:blipFill>
          <a:blip r:embed="rId3"/>
          <a:stretch>
            <a:fillRect/>
          </a:stretch>
        </p:blipFill>
        <p:spPr>
          <a:xfrm>
            <a:off x="3936482" y="4305124"/>
            <a:ext cx="7551420" cy="2056829"/>
          </a:xfrm>
          <a:prstGeom prst="rect">
            <a:avLst/>
          </a:prstGeom>
          <a:ln w="19050">
            <a:solidFill>
              <a:srgbClr val="457B9D"/>
            </a:solidFill>
          </a:ln>
        </p:spPr>
      </p:pic>
      <p:cxnSp>
        <p:nvCxnSpPr>
          <p:cNvPr id="5" name="Straight Connector 4">
            <a:extLst>
              <a:ext uri="{FF2B5EF4-FFF2-40B4-BE49-F238E27FC236}">
                <a16:creationId xmlns:a16="http://schemas.microsoft.com/office/drawing/2014/main" id="{30F64D8F-F720-A222-4FDF-A1200AEB917D}"/>
              </a:ext>
            </a:extLst>
          </p:cNvPr>
          <p:cNvCxnSpPr>
            <a:cxnSpLocks/>
          </p:cNvCxnSpPr>
          <p:nvPr/>
        </p:nvCxnSpPr>
        <p:spPr>
          <a:xfrm>
            <a:off x="4710704" y="1145520"/>
            <a:ext cx="0" cy="165957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5733760-F67A-8865-9CFA-CE0BA0C5F81B}"/>
              </a:ext>
            </a:extLst>
          </p:cNvPr>
          <p:cNvCxnSpPr>
            <a:cxnSpLocks/>
          </p:cNvCxnSpPr>
          <p:nvPr/>
        </p:nvCxnSpPr>
        <p:spPr>
          <a:xfrm>
            <a:off x="742566" y="2805092"/>
            <a:ext cx="396813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EA3AD05-5E2B-6B70-205C-5BD802A9AAB1}"/>
              </a:ext>
            </a:extLst>
          </p:cNvPr>
          <p:cNvCxnSpPr>
            <a:cxnSpLocks/>
          </p:cNvCxnSpPr>
          <p:nvPr/>
        </p:nvCxnSpPr>
        <p:spPr>
          <a:xfrm flipV="1">
            <a:off x="742566" y="1729740"/>
            <a:ext cx="0" cy="107535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FA7B731-588A-2E10-8534-CF291E3114E1}"/>
              </a:ext>
            </a:extLst>
          </p:cNvPr>
          <p:cNvCxnSpPr>
            <a:cxnSpLocks/>
          </p:cNvCxnSpPr>
          <p:nvPr/>
        </p:nvCxnSpPr>
        <p:spPr>
          <a:xfrm flipH="1">
            <a:off x="4710704" y="2066428"/>
            <a:ext cx="82649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DD47C23-D30D-54CA-8171-EA28C697BD48}"/>
              </a:ext>
            </a:extLst>
          </p:cNvPr>
          <p:cNvCxnSpPr>
            <a:cxnSpLocks/>
          </p:cNvCxnSpPr>
          <p:nvPr/>
        </p:nvCxnSpPr>
        <p:spPr>
          <a:xfrm flipH="1">
            <a:off x="5537200" y="2267416"/>
            <a:ext cx="31294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8423FAF-CFD3-CAE2-0F5A-E3A44C605C2C}"/>
              </a:ext>
            </a:extLst>
          </p:cNvPr>
          <p:cNvCxnSpPr/>
          <p:nvPr/>
        </p:nvCxnSpPr>
        <p:spPr>
          <a:xfrm flipV="1">
            <a:off x="5537200" y="2066428"/>
            <a:ext cx="0" cy="19417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2B49002C-EAFA-2340-12F5-05A8897976B8}"/>
              </a:ext>
            </a:extLst>
          </p:cNvPr>
          <p:cNvSpPr/>
          <p:nvPr/>
        </p:nvSpPr>
        <p:spPr>
          <a:xfrm>
            <a:off x="5850145" y="223712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 name="Straight Connector 23">
            <a:extLst>
              <a:ext uri="{FF2B5EF4-FFF2-40B4-BE49-F238E27FC236}">
                <a16:creationId xmlns:a16="http://schemas.microsoft.com/office/drawing/2014/main" id="{F051B4E0-D5B2-D871-F1FC-AC5067F8278B}"/>
              </a:ext>
            </a:extLst>
          </p:cNvPr>
          <p:cNvCxnSpPr>
            <a:cxnSpLocks/>
            <a:stCxn id="6" idx="1"/>
          </p:cNvCxnSpPr>
          <p:nvPr/>
        </p:nvCxnSpPr>
        <p:spPr>
          <a:xfrm flipH="1">
            <a:off x="5912644" y="2266387"/>
            <a:ext cx="183356"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EC313C6-B01A-2C47-AFD6-AFDEA76626B6}"/>
              </a:ext>
            </a:extLst>
          </p:cNvPr>
          <p:cNvCxnSpPr>
            <a:cxnSpLocks/>
            <a:stCxn id="8" idx="2"/>
          </p:cNvCxnSpPr>
          <p:nvPr/>
        </p:nvCxnSpPr>
        <p:spPr>
          <a:xfrm>
            <a:off x="2785803" y="2805092"/>
            <a:ext cx="0" cy="1090633"/>
          </a:xfrm>
          <a:prstGeom prst="line">
            <a:avLst/>
          </a:prstGeom>
          <a:ln cap="flat">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232FA9A-353E-F072-2DA1-639F8FB5E2EA}"/>
              </a:ext>
            </a:extLst>
          </p:cNvPr>
          <p:cNvCxnSpPr/>
          <p:nvPr/>
        </p:nvCxnSpPr>
        <p:spPr>
          <a:xfrm>
            <a:off x="2785803" y="3893343"/>
            <a:ext cx="7384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5A17360-F2A9-8C1D-3E81-A4BBD2F65FC5}"/>
              </a:ext>
            </a:extLst>
          </p:cNvPr>
          <p:cNvCxnSpPr>
            <a:stCxn id="3" idx="1"/>
          </p:cNvCxnSpPr>
          <p:nvPr/>
        </p:nvCxnSpPr>
        <p:spPr>
          <a:xfrm flipH="1" flipV="1">
            <a:off x="3816350" y="5333538"/>
            <a:ext cx="120132" cy="1"/>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25B8CB31-378B-CD76-3910-A77B01B435FA}"/>
              </a:ext>
            </a:extLst>
          </p:cNvPr>
          <p:cNvSpPr/>
          <p:nvPr/>
        </p:nvSpPr>
        <p:spPr>
          <a:xfrm>
            <a:off x="3757311" y="530325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 name="Straight Connector 40">
            <a:extLst>
              <a:ext uri="{FF2B5EF4-FFF2-40B4-BE49-F238E27FC236}">
                <a16:creationId xmlns:a16="http://schemas.microsoft.com/office/drawing/2014/main" id="{A0AF8770-3A40-2395-144C-88BC9624D8D3}"/>
              </a:ext>
            </a:extLst>
          </p:cNvPr>
          <p:cNvCxnSpPr>
            <a:cxnSpLocks/>
          </p:cNvCxnSpPr>
          <p:nvPr/>
        </p:nvCxnSpPr>
        <p:spPr>
          <a:xfrm>
            <a:off x="3524250" y="3900488"/>
            <a:ext cx="0" cy="143066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C5548A2-8133-9DFD-5775-AE4698C3C452}"/>
              </a:ext>
            </a:extLst>
          </p:cNvPr>
          <p:cNvCxnSpPr>
            <a:stCxn id="39" idx="2"/>
          </p:cNvCxnSpPr>
          <p:nvPr/>
        </p:nvCxnSpPr>
        <p:spPr>
          <a:xfrm flipH="1">
            <a:off x="3524250" y="5333538"/>
            <a:ext cx="23306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210C6D8-0DC9-C568-F6AD-B51861227619}"/>
              </a:ext>
            </a:extLst>
          </p:cNvPr>
          <p:cNvCxnSpPr>
            <a:cxnSpLocks/>
          </p:cNvCxnSpPr>
          <p:nvPr/>
        </p:nvCxnSpPr>
        <p:spPr>
          <a:xfrm rot="5400000">
            <a:off x="2732269" y="285853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6312E394-CDFD-3C76-14FA-B0FF032B990E}"/>
              </a:ext>
            </a:extLst>
          </p:cNvPr>
          <p:cNvCxnSpPr>
            <a:cxnSpLocks/>
          </p:cNvCxnSpPr>
          <p:nvPr/>
        </p:nvCxnSpPr>
        <p:spPr>
          <a:xfrm>
            <a:off x="4713827" y="206638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0B6681A3-94FE-DB6E-5BEF-58601E338AC0}"/>
              </a:ext>
            </a:extLst>
          </p:cNvPr>
          <p:cNvCxnSpPr>
            <a:cxnSpLocks/>
          </p:cNvCxnSpPr>
          <p:nvPr/>
        </p:nvCxnSpPr>
        <p:spPr>
          <a:xfrm flipH="1">
            <a:off x="5613400" y="3679825"/>
            <a:ext cx="29736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C2B0D10-E0CF-A4E2-6141-53A15B51A5D2}"/>
              </a:ext>
            </a:extLst>
          </p:cNvPr>
          <p:cNvCxnSpPr/>
          <p:nvPr/>
        </p:nvCxnSpPr>
        <p:spPr>
          <a:xfrm>
            <a:off x="5613400" y="3679825"/>
            <a:ext cx="0" cy="30797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EA6493B-FD8C-B85D-38FF-2CA65A2918D1}"/>
              </a:ext>
            </a:extLst>
          </p:cNvPr>
          <p:cNvCxnSpPr/>
          <p:nvPr/>
        </p:nvCxnSpPr>
        <p:spPr>
          <a:xfrm flipH="1">
            <a:off x="4946650" y="3988594"/>
            <a:ext cx="66675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362E4C3-4A32-75B0-0171-D5D0CF1DFF1C}"/>
              </a:ext>
            </a:extLst>
          </p:cNvPr>
          <p:cNvCxnSpPr>
            <a:cxnSpLocks/>
            <a:endCxn id="57" idx="0"/>
          </p:cNvCxnSpPr>
          <p:nvPr/>
        </p:nvCxnSpPr>
        <p:spPr>
          <a:xfrm>
            <a:off x="4946650" y="3987800"/>
            <a:ext cx="0" cy="15570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677F71C-D248-CFBA-A728-5A30E6E5CF26}"/>
              </a:ext>
            </a:extLst>
          </p:cNvPr>
          <p:cNvSpPr/>
          <p:nvPr/>
        </p:nvSpPr>
        <p:spPr>
          <a:xfrm>
            <a:off x="4916341" y="4143500"/>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id="{2C53D53A-295E-D0FC-5B5C-EAC42018BB9F}"/>
              </a:ext>
            </a:extLst>
          </p:cNvPr>
          <p:cNvCxnSpPr>
            <a:stCxn id="57" idx="4"/>
          </p:cNvCxnSpPr>
          <p:nvPr/>
        </p:nvCxnSpPr>
        <p:spPr>
          <a:xfrm>
            <a:off x="4946650" y="4204074"/>
            <a:ext cx="0" cy="10105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30F398C5-4C6A-3658-C444-67A47F7C73C2}"/>
              </a:ext>
            </a:extLst>
          </p:cNvPr>
          <p:cNvSpPr/>
          <p:nvPr/>
        </p:nvSpPr>
        <p:spPr>
          <a:xfrm>
            <a:off x="5912454" y="364953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 name="Straight Connector 16">
            <a:extLst>
              <a:ext uri="{FF2B5EF4-FFF2-40B4-BE49-F238E27FC236}">
                <a16:creationId xmlns:a16="http://schemas.microsoft.com/office/drawing/2014/main" id="{37A5874E-22B6-3EA2-1C84-2C1264765718}"/>
              </a:ext>
            </a:extLst>
          </p:cNvPr>
          <p:cNvCxnSpPr>
            <a:stCxn id="15" idx="6"/>
          </p:cNvCxnSpPr>
          <p:nvPr/>
        </p:nvCxnSpPr>
        <p:spPr>
          <a:xfrm>
            <a:off x="5973072" y="3679825"/>
            <a:ext cx="122928"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585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8A3FD095-F51C-6EB2-4D7F-D9F0D3EF1F48}"/>
              </a:ext>
            </a:extLst>
          </p:cNvPr>
          <p:cNvSpPr>
            <a:spLocks noChangeArrowheads="1"/>
          </p:cNvSpPr>
          <p:nvPr/>
        </p:nvSpPr>
        <p:spPr bwMode="auto">
          <a:xfrm>
            <a:off x="2890788" y="1330990"/>
            <a:ext cx="8290874" cy="4196020"/>
          </a:xfrm>
          <a:prstGeom prst="rect">
            <a:avLst/>
          </a:prstGeom>
          <a:noFill/>
          <a:ln cap="rnd">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accent1">
                    <a:lumMod val="75000"/>
                  </a:schemeClr>
                </a:solidFill>
                <a:effectLst/>
                <a:latin typeface="Arial" panose="020B0604020202020204" pitchFamily="34" charset="0"/>
              </a:rPr>
              <a:t>Maven</a:t>
            </a:r>
            <a:r>
              <a:rPr kumimoji="0" lang="en-US" altLang="en-US" sz="1800" b="0" i="0" u="none" strike="noStrike" cap="none" normalizeH="0" baseline="0">
                <a:ln>
                  <a:noFill/>
                </a:ln>
                <a:solidFill>
                  <a:srgbClr val="457B9D"/>
                </a:solidFill>
                <a:effectLst/>
                <a:latin typeface="Arial" panose="020B0604020202020204" pitchFamily="34" charset="0"/>
              </a:rPr>
              <a:t>: Manages dependencies for a Java-based backend.</a:t>
            </a:r>
            <a:br>
              <a:rPr kumimoji="0" lang="en-US" altLang="en-US" sz="1800" b="0" i="0" u="none" strike="noStrike" cap="none" normalizeH="0" baseline="0">
                <a:ln>
                  <a:noFill/>
                </a:ln>
                <a:solidFill>
                  <a:srgbClr val="457B9D"/>
                </a:solidFill>
                <a:effectLst/>
                <a:latin typeface="Arial" panose="020B0604020202020204" pitchFamily="34" charset="0"/>
              </a:rPr>
            </a:br>
            <a:endParaRPr kumimoji="0" lang="en-US" altLang="en-US" sz="1800" b="0" i="0" u="none" strike="noStrike" cap="none" normalizeH="0" baseline="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accent1">
                    <a:lumMod val="75000"/>
                  </a:schemeClr>
                </a:solidFill>
                <a:effectLst/>
                <a:latin typeface="Arial" panose="020B0604020202020204" pitchFamily="34" charset="0"/>
              </a:rPr>
              <a:t>MySQL</a:t>
            </a:r>
            <a:r>
              <a:rPr kumimoji="0" lang="en-US" altLang="en-US" sz="1800" b="0" i="0" u="none" strike="noStrike" cap="none" normalizeH="0" baseline="0">
                <a:ln>
                  <a:noFill/>
                </a:ln>
                <a:solidFill>
                  <a:srgbClr val="457B9D"/>
                </a:solidFill>
                <a:effectLst/>
                <a:latin typeface="Arial" panose="020B0604020202020204" pitchFamily="34" charset="0"/>
              </a:rPr>
              <a:t>: Stores the data that the REST API serves.</a:t>
            </a:r>
            <a:br>
              <a:rPr kumimoji="0" lang="en-US" altLang="en-US" sz="1800" b="0" i="0" u="none" strike="noStrike" cap="none" normalizeH="0" baseline="0">
                <a:ln>
                  <a:noFill/>
                </a:ln>
                <a:solidFill>
                  <a:srgbClr val="457B9D"/>
                </a:solidFill>
                <a:effectLst/>
                <a:latin typeface="Arial" panose="020B0604020202020204" pitchFamily="34" charset="0"/>
              </a:rPr>
            </a:br>
            <a:endParaRPr kumimoji="0" lang="en-US" altLang="en-US" sz="1800" b="0" i="0" u="none" strike="noStrike" cap="none" normalizeH="0" baseline="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hu-HU" altLang="en-US" sz="1800" b="1" i="0" u="none" strike="noStrike" cap="none" normalizeH="0" baseline="0">
                <a:ln>
                  <a:noFill/>
                </a:ln>
                <a:solidFill>
                  <a:schemeClr val="accent1">
                    <a:lumMod val="75000"/>
                  </a:schemeClr>
                </a:solidFill>
                <a:effectLst/>
                <a:latin typeface="Arial" panose="020B0604020202020204" pitchFamily="34" charset="0"/>
              </a:rPr>
              <a:t>JWT</a:t>
            </a:r>
            <a:r>
              <a:rPr kumimoji="0" lang="en-US" altLang="en-US" sz="1800" b="0" i="0" u="none" strike="noStrike" cap="none" normalizeH="0" baseline="0">
                <a:ln>
                  <a:noFill/>
                </a:ln>
                <a:solidFill>
                  <a:srgbClr val="457B9D"/>
                </a:solidFill>
                <a:effectLst/>
                <a:latin typeface="Arial" panose="020B0604020202020204" pitchFamily="34" charset="0"/>
              </a:rPr>
              <a:t>: Secures the API by providing token-based authentication.</a:t>
            </a:r>
            <a:br>
              <a:rPr kumimoji="0" lang="en-US" altLang="en-US" sz="1800" b="0" i="0" u="none" strike="noStrike" cap="none" normalizeH="0" baseline="0">
                <a:ln>
                  <a:noFill/>
                </a:ln>
                <a:solidFill>
                  <a:srgbClr val="457B9D"/>
                </a:solidFill>
                <a:effectLst/>
                <a:latin typeface="Arial" panose="020B0604020202020204" pitchFamily="34" charset="0"/>
              </a:rPr>
            </a:br>
            <a:endParaRPr kumimoji="0" lang="en-US" altLang="en-US" sz="1800" b="0" i="0" u="none" strike="noStrike" cap="none" normalizeH="0" baseline="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accent1">
                    <a:lumMod val="75000"/>
                  </a:schemeClr>
                </a:solidFill>
                <a:effectLst/>
                <a:latin typeface="Arial" panose="020B0604020202020204" pitchFamily="34" charset="0"/>
              </a:rPr>
              <a:t>Angular</a:t>
            </a:r>
            <a:r>
              <a:rPr kumimoji="0" lang="en-US" altLang="en-US" sz="1800" b="0" i="0" u="none" strike="noStrike" cap="none" normalizeH="0" baseline="0">
                <a:ln>
                  <a:noFill/>
                </a:ln>
                <a:solidFill>
                  <a:srgbClr val="457B9D"/>
                </a:solidFill>
                <a:effectLst/>
                <a:latin typeface="Arial" panose="020B0604020202020204" pitchFamily="34" charset="0"/>
              </a:rPr>
              <a:t>: Displays the data on the frontend with an interactive interface.</a:t>
            </a:r>
            <a:br>
              <a:rPr kumimoji="0" lang="en-US" altLang="en-US" sz="1800" b="0" i="0" u="none" strike="noStrike" cap="none" normalizeH="0" baseline="0">
                <a:ln>
                  <a:noFill/>
                </a:ln>
                <a:solidFill>
                  <a:srgbClr val="457B9D"/>
                </a:solidFill>
                <a:effectLst/>
                <a:latin typeface="Arial" panose="020B0604020202020204" pitchFamily="34" charset="0"/>
              </a:rPr>
            </a:br>
            <a:endParaRPr kumimoji="0" lang="en-US" altLang="en-US" sz="1800" b="0" i="0" u="none" strike="noStrike" cap="none" normalizeH="0" baseline="0">
              <a:ln>
                <a:noFill/>
              </a:ln>
              <a:solidFill>
                <a:srgbClr val="457B9D"/>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accent1">
                    <a:lumMod val="75000"/>
                  </a:schemeClr>
                </a:solidFill>
                <a:effectLst/>
                <a:latin typeface="Arial" panose="020B0604020202020204" pitchFamily="34" charset="0"/>
              </a:rPr>
              <a:t>Bootstrap</a:t>
            </a:r>
            <a:r>
              <a:rPr kumimoji="0" lang="en-US" altLang="en-US" sz="1800" b="0" i="0" u="none" strike="noStrike" cap="none" normalizeH="0" baseline="0">
                <a:ln>
                  <a:noFill/>
                </a:ln>
                <a:solidFill>
                  <a:srgbClr val="457B9D"/>
                </a:solidFill>
                <a:effectLst/>
                <a:latin typeface="Arial" panose="020B0604020202020204" pitchFamily="34" charset="0"/>
              </a:rPr>
              <a:t>: Styles and makes the Angular frontend responsive and visually appealing.</a:t>
            </a:r>
          </a:p>
        </p:txBody>
      </p:sp>
      <p:pic>
        <p:nvPicPr>
          <p:cNvPr id="4100" name="Picture 4">
            <a:extLst>
              <a:ext uri="{FF2B5EF4-FFF2-40B4-BE49-F238E27FC236}">
                <a16:creationId xmlns:a16="http://schemas.microsoft.com/office/drawing/2014/main" id="{14303B10-1A52-C4DF-A694-7D2D18104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663" y="1448974"/>
            <a:ext cx="1273601" cy="322146"/>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4" name="Picture 8" descr="MySQL - Download">
            <a:extLst>
              <a:ext uri="{FF2B5EF4-FFF2-40B4-BE49-F238E27FC236}">
                <a16:creationId xmlns:a16="http://schemas.microsoft.com/office/drawing/2014/main" id="{791584A5-C530-0AB6-9953-D665FB103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245" y="2100356"/>
            <a:ext cx="714080" cy="714080"/>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6" name="Picture 10" descr="New Control Flow with Angular v17 | by S M HEMEL | Medium">
            <a:extLst>
              <a:ext uri="{FF2B5EF4-FFF2-40B4-BE49-F238E27FC236}">
                <a16:creationId xmlns:a16="http://schemas.microsoft.com/office/drawing/2014/main" id="{65EFEBF7-D253-0900-1D4A-564D636FF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853" y="3854221"/>
            <a:ext cx="1640264" cy="512583"/>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4108" name="Picture 12" descr="Bootstrap (front-end framework) - Wikipedia">
            <a:extLst>
              <a:ext uri="{FF2B5EF4-FFF2-40B4-BE49-F238E27FC236}">
                <a16:creationId xmlns:a16="http://schemas.microsoft.com/office/drawing/2014/main" id="{18BB937A-A53B-E17C-21C5-B98401E0B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453" y="4832446"/>
            <a:ext cx="777664" cy="620179"/>
          </a:xfrm>
          <a:prstGeom prst="rect">
            <a:avLst/>
          </a:prstGeom>
          <a:noFill/>
          <a:ln cap="rnd">
            <a:noFill/>
          </a:ln>
          <a:extLst>
            <a:ext uri="{909E8E84-426E-40DD-AFC4-6F175D3DCCD1}">
              <a14:hiddenFill xmlns:a14="http://schemas.microsoft.com/office/drawing/2010/main">
                <a:solidFill>
                  <a:srgbClr val="FFFFFF"/>
                </a:solidFill>
              </a14:hiddenFill>
            </a:ext>
          </a:extLst>
        </p:spPr>
      </p:pic>
      <p:pic>
        <p:nvPicPr>
          <p:cNvPr id="1026" name="Picture 2" descr="What the heck are JWT and OAuth 2.0? | #CrystalizeMyLearning (July 2022)">
            <a:extLst>
              <a:ext uri="{FF2B5EF4-FFF2-40B4-BE49-F238E27FC236}">
                <a16:creationId xmlns:a16="http://schemas.microsoft.com/office/drawing/2014/main" id="{BDB2175F-29BC-F4A7-EFE8-527DB294C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997" y="3003751"/>
            <a:ext cx="575328" cy="575328"/>
          </a:xfrm>
          <a:prstGeom prst="rect">
            <a:avLst/>
          </a:prstGeom>
          <a:noFill/>
          <a:ln cap="rnd">
            <a:noFill/>
          </a:ln>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6C0E1B04-2A04-D1EC-94E2-12AA349E2391}"/>
              </a:ext>
            </a:extLst>
          </p:cNvPr>
          <p:cNvCxnSpPr>
            <a:cxnSpLocks/>
          </p:cNvCxnSpPr>
          <p:nvPr/>
        </p:nvCxnSpPr>
        <p:spPr>
          <a:xfrm flipH="1">
            <a:off x="1857375" y="5527010"/>
            <a:ext cx="932428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404F20B-47F6-C44A-B0B1-64090A7EDA93}"/>
              </a:ext>
            </a:extLst>
          </p:cNvPr>
          <p:cNvCxnSpPr>
            <a:cxnSpLocks/>
          </p:cNvCxnSpPr>
          <p:nvPr/>
        </p:nvCxnSpPr>
        <p:spPr>
          <a:xfrm flipV="1">
            <a:off x="11181662" y="4832446"/>
            <a:ext cx="0" cy="694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3BDEF13-69EF-C99C-7136-C990F5D955E7}"/>
              </a:ext>
            </a:extLst>
          </p:cNvPr>
          <p:cNvCxnSpPr>
            <a:cxnSpLocks/>
          </p:cNvCxnSpPr>
          <p:nvPr/>
        </p:nvCxnSpPr>
        <p:spPr>
          <a:xfrm flipV="1">
            <a:off x="1857375" y="4832446"/>
            <a:ext cx="0" cy="694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1CD3D0B-8221-2FB2-3F09-E72FE4EAB37B}"/>
              </a:ext>
            </a:extLst>
          </p:cNvPr>
          <p:cNvCxnSpPr>
            <a:cxnSpLocks/>
          </p:cNvCxnSpPr>
          <p:nvPr/>
        </p:nvCxnSpPr>
        <p:spPr>
          <a:xfrm>
            <a:off x="6486481" y="5585311"/>
            <a:ext cx="0" cy="69532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ED39C05-AD5A-548F-FA14-B7BC3B3B331F}"/>
              </a:ext>
            </a:extLst>
          </p:cNvPr>
          <p:cNvCxnSpPr>
            <a:cxnSpLocks/>
          </p:cNvCxnSpPr>
          <p:nvPr/>
        </p:nvCxnSpPr>
        <p:spPr>
          <a:xfrm flipV="1">
            <a:off x="6858000" y="6511636"/>
            <a:ext cx="0" cy="3463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1E7CCBA-52A7-4E09-78A3-9079B883ED32}"/>
              </a:ext>
            </a:extLst>
          </p:cNvPr>
          <p:cNvCxnSpPr>
            <a:cxnSpLocks/>
          </p:cNvCxnSpPr>
          <p:nvPr/>
        </p:nvCxnSpPr>
        <p:spPr>
          <a:xfrm>
            <a:off x="6486481" y="6280636"/>
            <a:ext cx="371519" cy="23100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F87BD6B-F8EB-F5C0-04A0-F502F410E738}"/>
              </a:ext>
            </a:extLst>
          </p:cNvPr>
          <p:cNvCxnSpPr>
            <a:cxnSpLocks/>
          </p:cNvCxnSpPr>
          <p:nvPr/>
        </p:nvCxnSpPr>
        <p:spPr>
          <a:xfrm rot="5400000">
            <a:off x="6433039" y="558237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7BD3A588-4529-4F53-2BC7-5E8A36F5B2FB}"/>
              </a:ext>
            </a:extLst>
          </p:cNvPr>
          <p:cNvCxnSpPr>
            <a:cxnSpLocks/>
          </p:cNvCxnSpPr>
          <p:nvPr/>
        </p:nvCxnSpPr>
        <p:spPr>
          <a:xfrm>
            <a:off x="960582" y="4366804"/>
            <a:ext cx="906087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72D5EF9-C7AE-FF75-4DFF-8B4599596357}"/>
              </a:ext>
            </a:extLst>
          </p:cNvPr>
          <p:cNvCxnSpPr>
            <a:cxnSpLocks/>
          </p:cNvCxnSpPr>
          <p:nvPr/>
        </p:nvCxnSpPr>
        <p:spPr>
          <a:xfrm flipV="1">
            <a:off x="960582" y="3768437"/>
            <a:ext cx="0" cy="59836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7F32F1D-EDEF-C1EC-C7D4-821B1426E1A2}"/>
              </a:ext>
            </a:extLst>
          </p:cNvPr>
          <p:cNvCxnSpPr>
            <a:cxnSpLocks/>
          </p:cNvCxnSpPr>
          <p:nvPr/>
        </p:nvCxnSpPr>
        <p:spPr>
          <a:xfrm>
            <a:off x="960582" y="3768437"/>
            <a:ext cx="580967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096" name="Straight Connector 4095">
            <a:extLst>
              <a:ext uri="{FF2B5EF4-FFF2-40B4-BE49-F238E27FC236}">
                <a16:creationId xmlns:a16="http://schemas.microsoft.com/office/drawing/2014/main" id="{54DD1813-1D35-883A-EB5D-0267B0111A29}"/>
              </a:ext>
            </a:extLst>
          </p:cNvPr>
          <p:cNvCxnSpPr>
            <a:cxnSpLocks/>
          </p:cNvCxnSpPr>
          <p:nvPr/>
        </p:nvCxnSpPr>
        <p:spPr>
          <a:xfrm>
            <a:off x="1362663" y="4366804"/>
            <a:ext cx="0" cy="150752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098" name="Straight Connector 4097">
            <a:extLst>
              <a:ext uri="{FF2B5EF4-FFF2-40B4-BE49-F238E27FC236}">
                <a16:creationId xmlns:a16="http://schemas.microsoft.com/office/drawing/2014/main" id="{F8E19417-CE5E-60BF-4D16-2601A75AF6C6}"/>
              </a:ext>
            </a:extLst>
          </p:cNvPr>
          <p:cNvCxnSpPr>
            <a:cxnSpLocks/>
          </p:cNvCxnSpPr>
          <p:nvPr/>
        </p:nvCxnSpPr>
        <p:spPr>
          <a:xfrm>
            <a:off x="1362663" y="5865091"/>
            <a:ext cx="612790" cy="41554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01" name="Straight Connector 4100">
            <a:extLst>
              <a:ext uri="{FF2B5EF4-FFF2-40B4-BE49-F238E27FC236}">
                <a16:creationId xmlns:a16="http://schemas.microsoft.com/office/drawing/2014/main" id="{4C4FC3D3-CF47-DB32-3BDB-2414DAA5ECD2}"/>
              </a:ext>
            </a:extLst>
          </p:cNvPr>
          <p:cNvCxnSpPr>
            <a:cxnSpLocks/>
          </p:cNvCxnSpPr>
          <p:nvPr/>
        </p:nvCxnSpPr>
        <p:spPr>
          <a:xfrm>
            <a:off x="1975453" y="6280636"/>
            <a:ext cx="0" cy="5773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15" name="Straight Connector 4114">
            <a:extLst>
              <a:ext uri="{FF2B5EF4-FFF2-40B4-BE49-F238E27FC236}">
                <a16:creationId xmlns:a16="http://schemas.microsoft.com/office/drawing/2014/main" id="{C721561E-D056-8910-DC0B-A36B89F627AE}"/>
              </a:ext>
            </a:extLst>
          </p:cNvPr>
          <p:cNvCxnSpPr>
            <a:cxnSpLocks/>
          </p:cNvCxnSpPr>
          <p:nvPr/>
        </p:nvCxnSpPr>
        <p:spPr>
          <a:xfrm rot="5400000">
            <a:off x="1309221" y="442024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18" name="Straight Connector 4117">
            <a:extLst>
              <a:ext uri="{FF2B5EF4-FFF2-40B4-BE49-F238E27FC236}">
                <a16:creationId xmlns:a16="http://schemas.microsoft.com/office/drawing/2014/main" id="{AE1DE2CB-ED1E-246C-736B-ABFB66700D0A}"/>
              </a:ext>
            </a:extLst>
          </p:cNvPr>
          <p:cNvCxnSpPr>
            <a:cxnSpLocks/>
          </p:cNvCxnSpPr>
          <p:nvPr/>
        </p:nvCxnSpPr>
        <p:spPr>
          <a:xfrm>
            <a:off x="9642764" y="3014919"/>
            <a:ext cx="0" cy="56416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20" name="Straight Connector 4119">
            <a:extLst>
              <a:ext uri="{FF2B5EF4-FFF2-40B4-BE49-F238E27FC236}">
                <a16:creationId xmlns:a16="http://schemas.microsoft.com/office/drawing/2014/main" id="{B0059224-39D8-FCB6-46F4-473275F4C81D}"/>
              </a:ext>
            </a:extLst>
          </p:cNvPr>
          <p:cNvCxnSpPr/>
          <p:nvPr/>
        </p:nvCxnSpPr>
        <p:spPr>
          <a:xfrm flipH="1">
            <a:off x="1857375" y="3579079"/>
            <a:ext cx="778538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25" name="Straight Connector 4124">
            <a:extLst>
              <a:ext uri="{FF2B5EF4-FFF2-40B4-BE49-F238E27FC236}">
                <a16:creationId xmlns:a16="http://schemas.microsoft.com/office/drawing/2014/main" id="{422207B2-8568-22A4-3E52-4483308DBD19}"/>
              </a:ext>
            </a:extLst>
          </p:cNvPr>
          <p:cNvCxnSpPr>
            <a:cxnSpLocks/>
          </p:cNvCxnSpPr>
          <p:nvPr/>
        </p:nvCxnSpPr>
        <p:spPr>
          <a:xfrm flipH="1">
            <a:off x="3346117" y="3014919"/>
            <a:ext cx="62966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1" name="Straight Connector 4130">
            <a:extLst>
              <a:ext uri="{FF2B5EF4-FFF2-40B4-BE49-F238E27FC236}">
                <a16:creationId xmlns:a16="http://schemas.microsoft.com/office/drawing/2014/main" id="{2F5DFAB5-311A-686B-45E9-66D004333C07}"/>
              </a:ext>
            </a:extLst>
          </p:cNvPr>
          <p:cNvCxnSpPr>
            <a:cxnSpLocks/>
          </p:cNvCxnSpPr>
          <p:nvPr/>
        </p:nvCxnSpPr>
        <p:spPr>
          <a:xfrm>
            <a:off x="9642763" y="329217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33" name="Straight Connector 4132">
            <a:extLst>
              <a:ext uri="{FF2B5EF4-FFF2-40B4-BE49-F238E27FC236}">
                <a16:creationId xmlns:a16="http://schemas.microsoft.com/office/drawing/2014/main" id="{AA7D20B9-68B0-F7C9-487E-DC318381FDC3}"/>
              </a:ext>
            </a:extLst>
          </p:cNvPr>
          <p:cNvCxnSpPr>
            <a:cxnSpLocks/>
            <a:endCxn id="4165" idx="2"/>
          </p:cNvCxnSpPr>
          <p:nvPr/>
        </p:nvCxnSpPr>
        <p:spPr>
          <a:xfrm flipV="1">
            <a:off x="9740213" y="3291416"/>
            <a:ext cx="805114" cy="7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5" name="Straight Connector 4134">
            <a:extLst>
              <a:ext uri="{FF2B5EF4-FFF2-40B4-BE49-F238E27FC236}">
                <a16:creationId xmlns:a16="http://schemas.microsoft.com/office/drawing/2014/main" id="{3AFB5CBB-2C05-79C1-9DBB-BB947E020F8F}"/>
              </a:ext>
            </a:extLst>
          </p:cNvPr>
          <p:cNvCxnSpPr>
            <a:cxnSpLocks/>
          </p:cNvCxnSpPr>
          <p:nvPr/>
        </p:nvCxnSpPr>
        <p:spPr>
          <a:xfrm flipV="1">
            <a:off x="10941475" y="6257690"/>
            <a:ext cx="0" cy="60031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37" name="Straight Connector 4136">
            <a:extLst>
              <a:ext uri="{FF2B5EF4-FFF2-40B4-BE49-F238E27FC236}">
                <a16:creationId xmlns:a16="http://schemas.microsoft.com/office/drawing/2014/main" id="{0B76934B-06F1-E83E-D154-095235A707FB}"/>
              </a:ext>
            </a:extLst>
          </p:cNvPr>
          <p:cNvCxnSpPr>
            <a:cxnSpLocks/>
          </p:cNvCxnSpPr>
          <p:nvPr/>
        </p:nvCxnSpPr>
        <p:spPr>
          <a:xfrm flipV="1">
            <a:off x="10941475" y="5800436"/>
            <a:ext cx="636162" cy="45725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41" name="Straight Connector 4140">
            <a:extLst>
              <a:ext uri="{FF2B5EF4-FFF2-40B4-BE49-F238E27FC236}">
                <a16:creationId xmlns:a16="http://schemas.microsoft.com/office/drawing/2014/main" id="{18166360-C280-8312-3737-6A260794B367}"/>
              </a:ext>
            </a:extLst>
          </p:cNvPr>
          <p:cNvCxnSpPr>
            <a:cxnSpLocks/>
          </p:cNvCxnSpPr>
          <p:nvPr/>
        </p:nvCxnSpPr>
        <p:spPr>
          <a:xfrm flipV="1">
            <a:off x="11582400" y="3291415"/>
            <a:ext cx="0" cy="250902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20A14ED2-57D0-A045-3185-6FB1155E08DB}"/>
              </a:ext>
            </a:extLst>
          </p:cNvPr>
          <p:cNvCxnSpPr>
            <a:cxnSpLocks/>
          </p:cNvCxnSpPr>
          <p:nvPr/>
        </p:nvCxnSpPr>
        <p:spPr>
          <a:xfrm>
            <a:off x="2890788" y="2761096"/>
            <a:ext cx="56055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313F5045-BE53-0130-677D-6A79F6502DAA}"/>
              </a:ext>
            </a:extLst>
          </p:cNvPr>
          <p:cNvCxnSpPr>
            <a:cxnSpLocks/>
          </p:cNvCxnSpPr>
          <p:nvPr/>
        </p:nvCxnSpPr>
        <p:spPr>
          <a:xfrm flipV="1">
            <a:off x="8496300" y="2100356"/>
            <a:ext cx="0" cy="6607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C620A7A1-0E25-86B9-B00F-EFC35455003B}"/>
              </a:ext>
            </a:extLst>
          </p:cNvPr>
          <p:cNvCxnSpPr>
            <a:cxnSpLocks/>
          </p:cNvCxnSpPr>
          <p:nvPr/>
        </p:nvCxnSpPr>
        <p:spPr>
          <a:xfrm flipH="1">
            <a:off x="4175760" y="2100356"/>
            <a:ext cx="43205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8B601EA4-86C9-1F82-7522-B3C70635B89B}"/>
              </a:ext>
            </a:extLst>
          </p:cNvPr>
          <p:cNvCxnSpPr>
            <a:cxnSpLocks/>
          </p:cNvCxnSpPr>
          <p:nvPr/>
        </p:nvCxnSpPr>
        <p:spPr>
          <a:xfrm>
            <a:off x="1219201" y="1845010"/>
            <a:ext cx="66778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E7FC2FC8-F15D-E6A1-FC0D-FF35001F567A}"/>
              </a:ext>
            </a:extLst>
          </p:cNvPr>
          <p:cNvCxnSpPr>
            <a:cxnSpLocks/>
          </p:cNvCxnSpPr>
          <p:nvPr/>
        </p:nvCxnSpPr>
        <p:spPr>
          <a:xfrm flipV="1">
            <a:off x="1219201" y="1358698"/>
            <a:ext cx="0" cy="48631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76317DCC-C289-8498-242F-D380334AAF09}"/>
              </a:ext>
            </a:extLst>
          </p:cNvPr>
          <p:cNvCxnSpPr>
            <a:cxnSpLocks/>
          </p:cNvCxnSpPr>
          <p:nvPr/>
        </p:nvCxnSpPr>
        <p:spPr>
          <a:xfrm>
            <a:off x="1219201" y="1358698"/>
            <a:ext cx="422101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066FCD2F-4B05-9FA0-D8A9-00D830D3D17F}"/>
              </a:ext>
            </a:extLst>
          </p:cNvPr>
          <p:cNvCxnSpPr>
            <a:cxnSpLocks/>
            <a:stCxn id="4165" idx="0"/>
          </p:cNvCxnSpPr>
          <p:nvPr/>
        </p:nvCxnSpPr>
        <p:spPr>
          <a:xfrm flipV="1">
            <a:off x="10575636" y="2623127"/>
            <a:ext cx="0" cy="63800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28B71DB1-7C91-C3FD-F006-E637CFD46323}"/>
              </a:ext>
            </a:extLst>
          </p:cNvPr>
          <p:cNvCxnSpPr>
            <a:cxnSpLocks/>
          </p:cNvCxnSpPr>
          <p:nvPr/>
        </p:nvCxnSpPr>
        <p:spPr>
          <a:xfrm flipH="1">
            <a:off x="9374909" y="2623127"/>
            <a:ext cx="120072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167D370D-8F86-5E54-8022-70A0CED57B1A}"/>
              </a:ext>
            </a:extLst>
          </p:cNvPr>
          <p:cNvCxnSpPr/>
          <p:nvPr/>
        </p:nvCxnSpPr>
        <p:spPr>
          <a:xfrm>
            <a:off x="8496300" y="2438400"/>
            <a:ext cx="87860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241EC024-014B-131E-23F6-E4215B024D4F}"/>
              </a:ext>
            </a:extLst>
          </p:cNvPr>
          <p:cNvCxnSpPr/>
          <p:nvPr/>
        </p:nvCxnSpPr>
        <p:spPr>
          <a:xfrm>
            <a:off x="9374909" y="2438400"/>
            <a:ext cx="0" cy="18472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52DCE0D6-0857-30F4-20FF-38380B5B70C6}"/>
              </a:ext>
            </a:extLst>
          </p:cNvPr>
          <p:cNvCxnSpPr>
            <a:cxnSpLocks/>
          </p:cNvCxnSpPr>
          <p:nvPr/>
        </p:nvCxnSpPr>
        <p:spPr>
          <a:xfrm>
            <a:off x="8496299" y="2438354"/>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9" name="Straight Connector 1068">
            <a:extLst>
              <a:ext uri="{FF2B5EF4-FFF2-40B4-BE49-F238E27FC236}">
                <a16:creationId xmlns:a16="http://schemas.microsoft.com/office/drawing/2014/main" id="{E1077D27-C3E3-DFD3-3376-57DA8B232F37}"/>
              </a:ext>
            </a:extLst>
          </p:cNvPr>
          <p:cNvCxnSpPr/>
          <p:nvPr/>
        </p:nvCxnSpPr>
        <p:spPr>
          <a:xfrm flipV="1">
            <a:off x="286327" y="5800436"/>
            <a:ext cx="0" cy="105756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E189E0C1-FC7F-8D0A-2659-6CDEE4808135}"/>
              </a:ext>
            </a:extLst>
          </p:cNvPr>
          <p:cNvCxnSpPr>
            <a:cxnSpLocks/>
          </p:cNvCxnSpPr>
          <p:nvPr/>
        </p:nvCxnSpPr>
        <p:spPr>
          <a:xfrm flipV="1">
            <a:off x="289284" y="5412797"/>
            <a:ext cx="385258" cy="38525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E7C1B01F-DB53-DA45-B63B-2A04B6D7FF19}"/>
              </a:ext>
            </a:extLst>
          </p:cNvPr>
          <p:cNvCxnSpPr/>
          <p:nvPr/>
        </p:nvCxnSpPr>
        <p:spPr>
          <a:xfrm flipV="1">
            <a:off x="674217" y="2479577"/>
            <a:ext cx="0" cy="293560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40F28585-A9E9-C41F-1228-3E68EEF1C9BD}"/>
              </a:ext>
            </a:extLst>
          </p:cNvPr>
          <p:cNvCxnSpPr>
            <a:cxnSpLocks/>
          </p:cNvCxnSpPr>
          <p:nvPr/>
        </p:nvCxnSpPr>
        <p:spPr>
          <a:xfrm flipH="1">
            <a:off x="1111126" y="160313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7" name="Straight Connector 1076">
            <a:extLst>
              <a:ext uri="{FF2B5EF4-FFF2-40B4-BE49-F238E27FC236}">
                <a16:creationId xmlns:a16="http://schemas.microsoft.com/office/drawing/2014/main" id="{65350EC8-BADA-F6AA-3F76-A13754646B99}"/>
              </a:ext>
            </a:extLst>
          </p:cNvPr>
          <p:cNvCxnSpPr/>
          <p:nvPr/>
        </p:nvCxnSpPr>
        <p:spPr>
          <a:xfrm flipH="1">
            <a:off x="826294" y="1601854"/>
            <a:ext cx="32055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79" name="Straight Connector 1078">
            <a:extLst>
              <a:ext uri="{FF2B5EF4-FFF2-40B4-BE49-F238E27FC236}">
                <a16:creationId xmlns:a16="http://schemas.microsoft.com/office/drawing/2014/main" id="{39DB00CC-19DC-0637-DFCC-E6C82CF5485F}"/>
              </a:ext>
            </a:extLst>
          </p:cNvPr>
          <p:cNvCxnSpPr>
            <a:cxnSpLocks/>
          </p:cNvCxnSpPr>
          <p:nvPr/>
        </p:nvCxnSpPr>
        <p:spPr>
          <a:xfrm>
            <a:off x="826294" y="1601854"/>
            <a:ext cx="0" cy="71748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81" name="Straight Connector 1080">
            <a:extLst>
              <a:ext uri="{FF2B5EF4-FFF2-40B4-BE49-F238E27FC236}">
                <a16:creationId xmlns:a16="http://schemas.microsoft.com/office/drawing/2014/main" id="{EB606769-F15D-F9F7-D3C2-EFD1BD09629A}"/>
              </a:ext>
            </a:extLst>
          </p:cNvPr>
          <p:cNvCxnSpPr/>
          <p:nvPr/>
        </p:nvCxnSpPr>
        <p:spPr>
          <a:xfrm flipV="1">
            <a:off x="674217" y="2319338"/>
            <a:ext cx="160239" cy="16023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083" name="Oval 1082">
            <a:extLst>
              <a:ext uri="{FF2B5EF4-FFF2-40B4-BE49-F238E27FC236}">
                <a16:creationId xmlns:a16="http://schemas.microsoft.com/office/drawing/2014/main" id="{B997EAB9-6F34-5D15-7F2B-B10422D511EC}"/>
              </a:ext>
            </a:extLst>
          </p:cNvPr>
          <p:cNvSpPr/>
          <p:nvPr/>
        </p:nvSpPr>
        <p:spPr>
          <a:xfrm>
            <a:off x="1825852" y="476825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4" name="Oval 1083">
            <a:extLst>
              <a:ext uri="{FF2B5EF4-FFF2-40B4-BE49-F238E27FC236}">
                <a16:creationId xmlns:a16="http://schemas.microsoft.com/office/drawing/2014/main" id="{572D5F67-A166-941D-1774-8A3AA61A3A56}"/>
              </a:ext>
            </a:extLst>
          </p:cNvPr>
          <p:cNvSpPr/>
          <p:nvPr/>
        </p:nvSpPr>
        <p:spPr>
          <a:xfrm>
            <a:off x="11151353" y="476120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5" name="Oval 1084">
            <a:extLst>
              <a:ext uri="{FF2B5EF4-FFF2-40B4-BE49-F238E27FC236}">
                <a16:creationId xmlns:a16="http://schemas.microsoft.com/office/drawing/2014/main" id="{01610B1A-BD9C-D279-72C5-839A6771205D}"/>
              </a:ext>
            </a:extLst>
          </p:cNvPr>
          <p:cNvSpPr/>
          <p:nvPr/>
        </p:nvSpPr>
        <p:spPr>
          <a:xfrm>
            <a:off x="10029672" y="4336516"/>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6" name="Oval 1085">
            <a:extLst>
              <a:ext uri="{FF2B5EF4-FFF2-40B4-BE49-F238E27FC236}">
                <a16:creationId xmlns:a16="http://schemas.microsoft.com/office/drawing/2014/main" id="{5CD6C0A1-D8FD-3202-CE98-230186CCA1DB}"/>
              </a:ext>
            </a:extLst>
          </p:cNvPr>
          <p:cNvSpPr/>
          <p:nvPr/>
        </p:nvSpPr>
        <p:spPr>
          <a:xfrm>
            <a:off x="3282968" y="298434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7" name="Oval 1086">
            <a:extLst>
              <a:ext uri="{FF2B5EF4-FFF2-40B4-BE49-F238E27FC236}">
                <a16:creationId xmlns:a16="http://schemas.microsoft.com/office/drawing/2014/main" id="{3137ED3A-F2B1-A4A2-85AD-29EAE9EEEF53}"/>
              </a:ext>
            </a:extLst>
          </p:cNvPr>
          <p:cNvSpPr/>
          <p:nvPr/>
        </p:nvSpPr>
        <p:spPr>
          <a:xfrm>
            <a:off x="1794376" y="35487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0" name="Oval 4159">
            <a:extLst>
              <a:ext uri="{FF2B5EF4-FFF2-40B4-BE49-F238E27FC236}">
                <a16:creationId xmlns:a16="http://schemas.microsoft.com/office/drawing/2014/main" id="{326F6DDC-8321-912F-6BAF-3DDFD8C5AE5F}"/>
              </a:ext>
            </a:extLst>
          </p:cNvPr>
          <p:cNvSpPr/>
          <p:nvPr/>
        </p:nvSpPr>
        <p:spPr>
          <a:xfrm>
            <a:off x="6773430" y="373933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1" name="Oval 4160">
            <a:extLst>
              <a:ext uri="{FF2B5EF4-FFF2-40B4-BE49-F238E27FC236}">
                <a16:creationId xmlns:a16="http://schemas.microsoft.com/office/drawing/2014/main" id="{85F1EAF5-69D3-96ED-3982-EDF681073AB2}"/>
              </a:ext>
            </a:extLst>
          </p:cNvPr>
          <p:cNvSpPr/>
          <p:nvPr/>
        </p:nvSpPr>
        <p:spPr>
          <a:xfrm>
            <a:off x="2828385" y="273078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2" name="Oval 4161">
            <a:extLst>
              <a:ext uri="{FF2B5EF4-FFF2-40B4-BE49-F238E27FC236}">
                <a16:creationId xmlns:a16="http://schemas.microsoft.com/office/drawing/2014/main" id="{8E47FB74-16E5-6BC3-B357-CA1BCDF122BC}"/>
              </a:ext>
            </a:extLst>
          </p:cNvPr>
          <p:cNvSpPr/>
          <p:nvPr/>
        </p:nvSpPr>
        <p:spPr>
          <a:xfrm>
            <a:off x="4114250" y="206981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3" name="Oval 4162">
            <a:extLst>
              <a:ext uri="{FF2B5EF4-FFF2-40B4-BE49-F238E27FC236}">
                <a16:creationId xmlns:a16="http://schemas.microsoft.com/office/drawing/2014/main" id="{88AFAF87-5D72-6185-9AF4-37687644634A}"/>
              </a:ext>
            </a:extLst>
          </p:cNvPr>
          <p:cNvSpPr/>
          <p:nvPr/>
        </p:nvSpPr>
        <p:spPr>
          <a:xfrm>
            <a:off x="5448011" y="1331156"/>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4" name="Oval 4163">
            <a:extLst>
              <a:ext uri="{FF2B5EF4-FFF2-40B4-BE49-F238E27FC236}">
                <a16:creationId xmlns:a16="http://schemas.microsoft.com/office/drawing/2014/main" id="{799055AE-A153-2259-352A-550ADD158C57}"/>
              </a:ext>
            </a:extLst>
          </p:cNvPr>
          <p:cNvSpPr/>
          <p:nvPr/>
        </p:nvSpPr>
        <p:spPr>
          <a:xfrm>
            <a:off x="7897091" y="181615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65" name="Oval 4164">
            <a:extLst>
              <a:ext uri="{FF2B5EF4-FFF2-40B4-BE49-F238E27FC236}">
                <a16:creationId xmlns:a16="http://schemas.microsoft.com/office/drawing/2014/main" id="{C0BAFFAE-49C1-7F93-51CB-639D4B36798E}"/>
              </a:ext>
            </a:extLst>
          </p:cNvPr>
          <p:cNvSpPr/>
          <p:nvPr/>
        </p:nvSpPr>
        <p:spPr>
          <a:xfrm>
            <a:off x="10545327" y="3261129"/>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69" name="Straight Connector 4168">
            <a:extLst>
              <a:ext uri="{FF2B5EF4-FFF2-40B4-BE49-F238E27FC236}">
                <a16:creationId xmlns:a16="http://schemas.microsoft.com/office/drawing/2014/main" id="{7CF823D0-87D0-3CA6-836D-8EA72A767B03}"/>
              </a:ext>
            </a:extLst>
          </p:cNvPr>
          <p:cNvCxnSpPr>
            <a:stCxn id="4165" idx="6"/>
          </p:cNvCxnSpPr>
          <p:nvPr/>
        </p:nvCxnSpPr>
        <p:spPr>
          <a:xfrm flipV="1">
            <a:off x="10605945" y="3291415"/>
            <a:ext cx="971692" cy="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4170" name="TextBox 4169">
            <a:extLst>
              <a:ext uri="{FF2B5EF4-FFF2-40B4-BE49-F238E27FC236}">
                <a16:creationId xmlns:a16="http://schemas.microsoft.com/office/drawing/2014/main" id="{35520808-B21F-B101-6DE3-952FAFECDB71}"/>
              </a:ext>
            </a:extLst>
          </p:cNvPr>
          <p:cNvSpPr txBox="1"/>
          <p:nvPr/>
        </p:nvSpPr>
        <p:spPr>
          <a:xfrm>
            <a:off x="4776183" y="550679"/>
            <a:ext cx="2639633" cy="584775"/>
          </a:xfrm>
          <a:prstGeom prst="rect">
            <a:avLst/>
          </a:prstGeom>
          <a:noFill/>
        </p:spPr>
        <p:txBody>
          <a:bodyPr wrap="none" rtlCol="0">
            <a:spAutoFit/>
          </a:bodyPr>
          <a:lstStyle/>
          <a:p>
            <a:r>
              <a:rPr lang="hu-HU" sz="3200" b="1" u="sng">
                <a:solidFill>
                  <a:schemeClr val="accent1">
                    <a:lumMod val="75000"/>
                  </a:schemeClr>
                </a:solidFill>
              </a:rPr>
              <a:t>Technologies</a:t>
            </a:r>
            <a:endParaRPr lang="en-US" sz="2800" b="1" u="sng">
              <a:solidFill>
                <a:schemeClr val="accent1">
                  <a:lumMod val="75000"/>
                </a:schemeClr>
              </a:solidFill>
            </a:endParaRPr>
          </a:p>
        </p:txBody>
      </p:sp>
    </p:spTree>
    <p:extLst>
      <p:ext uri="{BB962C8B-B14F-4D97-AF65-F5344CB8AC3E}">
        <p14:creationId xmlns:p14="http://schemas.microsoft.com/office/powerpoint/2010/main" val="30705543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170"/>
                                        </p:tgtEl>
                                        <p:attrNameLst>
                                          <p:attrName>style.visibility</p:attrName>
                                        </p:attrNameLst>
                                      </p:cBhvr>
                                      <p:to>
                                        <p:strVal val="visible"/>
                                      </p:to>
                                    </p:set>
                                    <p:animEffect transition="in" filter="fade">
                                      <p:cBhvr>
                                        <p:cTn id="7" dur="1000"/>
                                        <p:tgtEl>
                                          <p:spTgt spid="4170"/>
                                        </p:tgtEl>
                                      </p:cBhvr>
                                    </p:animEffect>
                                    <p:anim calcmode="lin" valueType="num">
                                      <p:cBhvr>
                                        <p:cTn id="8" dur="1000" fill="hold"/>
                                        <p:tgtEl>
                                          <p:spTgt spid="4170"/>
                                        </p:tgtEl>
                                        <p:attrNameLst>
                                          <p:attrName>ppt_x</p:attrName>
                                        </p:attrNameLst>
                                      </p:cBhvr>
                                      <p:tavLst>
                                        <p:tav tm="0">
                                          <p:val>
                                            <p:strVal val="#ppt_x"/>
                                          </p:val>
                                        </p:tav>
                                        <p:tav tm="100000">
                                          <p:val>
                                            <p:strVal val="#ppt_x"/>
                                          </p:val>
                                        </p:tav>
                                      </p:tavLst>
                                    </p:anim>
                                    <p:anim calcmode="lin" valueType="num">
                                      <p:cBhvr>
                                        <p:cTn id="9" dur="1000" fill="hold"/>
                                        <p:tgtEl>
                                          <p:spTgt spid="4170"/>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iterate type="lt">
                                    <p:tmAbs val="10"/>
                                  </p:iterate>
                                  <p:childTnLst>
                                    <p:set>
                                      <p:cBhvr>
                                        <p:cTn id="11" dur="1" fill="hold">
                                          <p:stCondLst>
                                            <p:cond delay="0"/>
                                          </p:stCondLst>
                                        </p:cTn>
                                        <p:tgtEl>
                                          <p:spTgt spid="7">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iterate type="lt">
                                    <p:tmAbs val="10"/>
                                  </p:iterate>
                                  <p:childTnLst>
                                    <p:set>
                                      <p:cBhvr>
                                        <p:cTn id="13" dur="1" fill="hold">
                                          <p:stCondLst>
                                            <p:cond delay="0"/>
                                          </p:stCondLst>
                                        </p:cTn>
                                        <p:tgtEl>
                                          <p:spTgt spid="7">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7">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iterate type="lt">
                                    <p:tmAbs val="10"/>
                                  </p:iterate>
                                  <p:childTnLst>
                                    <p:set>
                                      <p:cBhvr>
                                        <p:cTn id="17" dur="1" fill="hold">
                                          <p:stCondLst>
                                            <p:cond delay="0"/>
                                          </p:stCondLst>
                                        </p:cTn>
                                        <p:tgtEl>
                                          <p:spTgt spid="7">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iterate type="lt">
                                    <p:tmAbs val="10"/>
                                  </p:iterate>
                                  <p:childTnLst>
                                    <p:set>
                                      <p:cBhvr>
                                        <p:cTn id="19" dur="1" fill="hold">
                                          <p:stCondLst>
                                            <p:cond delay="0"/>
                                          </p:stCondLst>
                                        </p:cTn>
                                        <p:tgtEl>
                                          <p:spTgt spid="7">
                                            <p:txEl>
                                              <p:pRg st="4" end="4"/>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par>
                                <p:cTn id="23" presetID="10" presetClass="entr" presetSubtype="0" fill="hold" nodeType="with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animEffect transition="in" filter="fade">
                                      <p:cBhvr>
                                        <p:cTn id="31" dur="500"/>
                                        <p:tgtEl>
                                          <p:spTgt spid="4106"/>
                                        </p:tgtEl>
                                      </p:cBhvr>
                                    </p:animEffec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A9B5C-681C-5669-6778-4BEE28C8E317}"/>
              </a:ext>
            </a:extLst>
          </p:cNvPr>
          <p:cNvSpPr>
            <a:spLocks noGrp="1"/>
          </p:cNvSpPr>
          <p:nvPr>
            <p:ph type="ctrTitle"/>
          </p:nvPr>
        </p:nvSpPr>
        <p:spPr>
          <a:xfrm>
            <a:off x="1058413" y="807847"/>
            <a:ext cx="4520919" cy="864896"/>
          </a:xfrm>
        </p:spPr>
        <p:txBody>
          <a:bodyPr/>
          <a:lstStyle/>
          <a:p>
            <a:r>
              <a:rPr lang="hu-HU" sz="3200" b="1" u="sng">
                <a:solidFill>
                  <a:schemeClr val="tx2"/>
                </a:solidFill>
              </a:rPr>
              <a:t>Team</a:t>
            </a:r>
            <a:endParaRPr lang="en-US" sz="3200" b="1" u="sng">
              <a:solidFill>
                <a:schemeClr val="tx2"/>
              </a:solidFill>
            </a:endParaRPr>
          </a:p>
        </p:txBody>
      </p:sp>
      <p:cxnSp>
        <p:nvCxnSpPr>
          <p:cNvPr id="5" name="Straight Connector 4">
            <a:extLst>
              <a:ext uri="{FF2B5EF4-FFF2-40B4-BE49-F238E27FC236}">
                <a16:creationId xmlns:a16="http://schemas.microsoft.com/office/drawing/2014/main" id="{BE315460-F99D-A3F1-DF54-8BD0DEAC91F5}"/>
              </a:ext>
            </a:extLst>
          </p:cNvPr>
          <p:cNvCxnSpPr>
            <a:cxnSpLocks/>
            <a:stCxn id="9" idx="2"/>
          </p:cNvCxnSpPr>
          <p:nvPr/>
        </p:nvCxnSpPr>
        <p:spPr>
          <a:xfrm>
            <a:off x="2772092" y="3029126"/>
            <a:ext cx="28283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087B96-E362-273A-4F51-720FB52528A9}"/>
              </a:ext>
            </a:extLst>
          </p:cNvPr>
          <p:cNvSpPr txBox="1"/>
          <p:nvPr/>
        </p:nvSpPr>
        <p:spPr>
          <a:xfrm>
            <a:off x="1058413" y="1931276"/>
            <a:ext cx="3560911" cy="369332"/>
          </a:xfrm>
          <a:prstGeom prst="rect">
            <a:avLst/>
          </a:prstGeom>
          <a:noFill/>
        </p:spPr>
        <p:txBody>
          <a:bodyPr wrap="none" rtlCol="0">
            <a:spAutoFit/>
          </a:bodyPr>
          <a:lstStyle/>
          <a:p>
            <a:r>
              <a:rPr lang="hu-HU" b="1" u="sng">
                <a:solidFill>
                  <a:schemeClr val="tx2"/>
                </a:solidFill>
              </a:rPr>
              <a:t>Péter Édua</a:t>
            </a:r>
            <a:r>
              <a:rPr lang="hu-HU" b="1">
                <a:solidFill>
                  <a:schemeClr val="tx2"/>
                </a:solidFill>
              </a:rPr>
              <a:t>: </a:t>
            </a:r>
            <a:r>
              <a:rPr lang="hu-HU">
                <a:solidFill>
                  <a:srgbClr val="457B9D"/>
                </a:solidFill>
              </a:rPr>
              <a:t>Frontend, web design</a:t>
            </a:r>
          </a:p>
        </p:txBody>
      </p:sp>
      <p:sp>
        <p:nvSpPr>
          <p:cNvPr id="7" name="TextBox 6">
            <a:extLst>
              <a:ext uri="{FF2B5EF4-FFF2-40B4-BE49-F238E27FC236}">
                <a16:creationId xmlns:a16="http://schemas.microsoft.com/office/drawing/2014/main" id="{B626F989-5C28-EE53-68FD-E9D44FD7EE1D}"/>
              </a:ext>
            </a:extLst>
          </p:cNvPr>
          <p:cNvSpPr txBox="1"/>
          <p:nvPr/>
        </p:nvSpPr>
        <p:spPr>
          <a:xfrm>
            <a:off x="1073944" y="2244564"/>
            <a:ext cx="3570336" cy="369332"/>
          </a:xfrm>
          <a:prstGeom prst="rect">
            <a:avLst/>
          </a:prstGeom>
          <a:noFill/>
        </p:spPr>
        <p:txBody>
          <a:bodyPr wrap="none" rtlCol="0">
            <a:spAutoFit/>
          </a:bodyPr>
          <a:lstStyle/>
          <a:p>
            <a:r>
              <a:rPr lang="hu-HU" b="1" u="sng">
                <a:solidFill>
                  <a:schemeClr val="tx2"/>
                </a:solidFill>
              </a:rPr>
              <a:t>Nyári Milán Bence</a:t>
            </a:r>
            <a:r>
              <a:rPr lang="hu-HU" b="1">
                <a:solidFill>
                  <a:schemeClr val="tx2"/>
                </a:solidFill>
              </a:rPr>
              <a:t>: </a:t>
            </a:r>
            <a:r>
              <a:rPr lang="hu-HU">
                <a:solidFill>
                  <a:srgbClr val="457B9D"/>
                </a:solidFill>
              </a:rPr>
              <a:t>Database, PM</a:t>
            </a:r>
            <a:endParaRPr lang="en-US">
              <a:solidFill>
                <a:srgbClr val="457B9D"/>
              </a:solidFill>
            </a:endParaRPr>
          </a:p>
        </p:txBody>
      </p:sp>
      <p:sp>
        <p:nvSpPr>
          <p:cNvPr id="8" name="TextBox 7">
            <a:extLst>
              <a:ext uri="{FF2B5EF4-FFF2-40B4-BE49-F238E27FC236}">
                <a16:creationId xmlns:a16="http://schemas.microsoft.com/office/drawing/2014/main" id="{B3D518F0-DF2B-700D-3489-166B4691CC28}"/>
              </a:ext>
            </a:extLst>
          </p:cNvPr>
          <p:cNvSpPr txBox="1"/>
          <p:nvPr/>
        </p:nvSpPr>
        <p:spPr>
          <a:xfrm>
            <a:off x="1073944" y="2558880"/>
            <a:ext cx="4403065" cy="369332"/>
          </a:xfrm>
          <a:prstGeom prst="rect">
            <a:avLst/>
          </a:prstGeom>
          <a:noFill/>
        </p:spPr>
        <p:txBody>
          <a:bodyPr wrap="none" rtlCol="0">
            <a:spAutoFit/>
          </a:bodyPr>
          <a:lstStyle/>
          <a:p>
            <a:r>
              <a:rPr lang="hu-HU" b="1" u="sng">
                <a:solidFill>
                  <a:schemeClr val="tx2"/>
                </a:solidFill>
              </a:rPr>
              <a:t>Niedermayer Dávid Károly</a:t>
            </a:r>
            <a:r>
              <a:rPr lang="hu-HU" b="1">
                <a:solidFill>
                  <a:schemeClr val="tx2"/>
                </a:solidFill>
              </a:rPr>
              <a:t>: </a:t>
            </a:r>
            <a:r>
              <a:rPr lang="hu-HU">
                <a:solidFill>
                  <a:srgbClr val="457B9D"/>
                </a:solidFill>
              </a:rPr>
              <a:t>Backend, Test</a:t>
            </a:r>
            <a:endParaRPr lang="en-US">
              <a:solidFill>
                <a:srgbClr val="457B9D"/>
              </a:solidFill>
            </a:endParaRPr>
          </a:p>
        </p:txBody>
      </p:sp>
      <p:sp>
        <p:nvSpPr>
          <p:cNvPr id="9" name="Oval 8">
            <a:extLst>
              <a:ext uri="{FF2B5EF4-FFF2-40B4-BE49-F238E27FC236}">
                <a16:creationId xmlns:a16="http://schemas.microsoft.com/office/drawing/2014/main" id="{6EBA8327-059D-9329-C7CE-6790CBC706E2}"/>
              </a:ext>
            </a:extLst>
          </p:cNvPr>
          <p:cNvSpPr/>
          <p:nvPr/>
        </p:nvSpPr>
        <p:spPr>
          <a:xfrm flipH="1">
            <a:off x="2711530" y="299884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E6D6BDA-6A90-548B-A4D2-BD1A0B7271DA}"/>
              </a:ext>
            </a:extLst>
          </p:cNvPr>
          <p:cNvCxnSpPr>
            <a:cxnSpLocks/>
          </p:cNvCxnSpPr>
          <p:nvPr/>
        </p:nvCxnSpPr>
        <p:spPr>
          <a:xfrm>
            <a:off x="5600404" y="1879776"/>
            <a:ext cx="0" cy="11493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1FA46BF-5D23-E8E4-A317-8DB0C23144F9}"/>
              </a:ext>
            </a:extLst>
          </p:cNvPr>
          <p:cNvCxnSpPr>
            <a:cxnSpLocks/>
            <a:stCxn id="15" idx="2"/>
          </p:cNvCxnSpPr>
          <p:nvPr/>
        </p:nvCxnSpPr>
        <p:spPr>
          <a:xfrm>
            <a:off x="3735704" y="1877834"/>
            <a:ext cx="1864700" cy="194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ABCD5358-CD28-ABD6-425B-670052D02067}"/>
              </a:ext>
            </a:extLst>
          </p:cNvPr>
          <p:cNvSpPr/>
          <p:nvPr/>
        </p:nvSpPr>
        <p:spPr>
          <a:xfrm flipH="1">
            <a:off x="3675142" y="184755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83D0B36-83F7-CC6C-1A1A-43256E548EE0}"/>
              </a:ext>
            </a:extLst>
          </p:cNvPr>
          <p:cNvCxnSpPr>
            <a:cxnSpLocks/>
          </p:cNvCxnSpPr>
          <p:nvPr/>
        </p:nvCxnSpPr>
        <p:spPr>
          <a:xfrm>
            <a:off x="4396444" y="0"/>
            <a:ext cx="0" cy="18797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87C2D-1CDB-DBD3-609A-A4FB503C5687}"/>
              </a:ext>
            </a:extLst>
          </p:cNvPr>
          <p:cNvCxnSpPr>
            <a:cxnSpLocks/>
          </p:cNvCxnSpPr>
          <p:nvPr/>
        </p:nvCxnSpPr>
        <p:spPr>
          <a:xfrm>
            <a:off x="5600404" y="2223546"/>
            <a:ext cx="104423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055EA91-5D1D-ED98-651F-B59D460DCFF1}"/>
              </a:ext>
            </a:extLst>
          </p:cNvPr>
          <p:cNvCxnSpPr>
            <a:cxnSpLocks/>
          </p:cNvCxnSpPr>
          <p:nvPr/>
        </p:nvCxnSpPr>
        <p:spPr>
          <a:xfrm>
            <a:off x="6644640" y="1638300"/>
            <a:ext cx="0" cy="58524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6E1F50C-7279-3E51-BA37-05BD68086A8D}"/>
              </a:ext>
            </a:extLst>
          </p:cNvPr>
          <p:cNvCxnSpPr>
            <a:cxnSpLocks/>
          </p:cNvCxnSpPr>
          <p:nvPr/>
        </p:nvCxnSpPr>
        <p:spPr>
          <a:xfrm>
            <a:off x="6644640" y="1638300"/>
            <a:ext cx="554736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6A0226A-254D-CECA-72C5-83A1BE37FA5E}"/>
              </a:ext>
            </a:extLst>
          </p:cNvPr>
          <p:cNvCxnSpPr>
            <a:cxnSpLocks/>
          </p:cNvCxnSpPr>
          <p:nvPr/>
        </p:nvCxnSpPr>
        <p:spPr>
          <a:xfrm rot="16200000">
            <a:off x="4344688" y="182927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7CFE4BD1-4289-E79B-60A2-DA03B59C148A}"/>
              </a:ext>
            </a:extLst>
          </p:cNvPr>
          <p:cNvCxnSpPr>
            <a:cxnSpLocks/>
          </p:cNvCxnSpPr>
          <p:nvPr/>
        </p:nvCxnSpPr>
        <p:spPr>
          <a:xfrm>
            <a:off x="5600544" y="2222166"/>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1" name="Picture 40" descr="Teamwork&#10;">
            <a:extLst>
              <a:ext uri="{FF2B5EF4-FFF2-40B4-BE49-F238E27FC236}">
                <a16:creationId xmlns:a16="http://schemas.microsoft.com/office/drawing/2014/main" id="{6E87AC6F-F577-4A42-62C9-128DA8769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132" y="2300608"/>
            <a:ext cx="6353175" cy="3562350"/>
          </a:xfrm>
          <a:prstGeom prst="rect">
            <a:avLst/>
          </a:prstGeom>
        </p:spPr>
      </p:pic>
      <p:cxnSp>
        <p:nvCxnSpPr>
          <p:cNvPr id="42" name="Straight Connector 41">
            <a:extLst>
              <a:ext uri="{FF2B5EF4-FFF2-40B4-BE49-F238E27FC236}">
                <a16:creationId xmlns:a16="http://schemas.microsoft.com/office/drawing/2014/main" id="{CF069DA8-7F48-0C2C-ADFB-7A921E622E93}"/>
              </a:ext>
            </a:extLst>
          </p:cNvPr>
          <p:cNvCxnSpPr>
            <a:cxnSpLocks/>
          </p:cNvCxnSpPr>
          <p:nvPr/>
        </p:nvCxnSpPr>
        <p:spPr>
          <a:xfrm>
            <a:off x="8905579" y="6124575"/>
            <a:ext cx="0" cy="73342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A7BFC07-6FD1-DADA-0B8B-1B157EBF03D8}"/>
              </a:ext>
            </a:extLst>
          </p:cNvPr>
          <p:cNvCxnSpPr>
            <a:cxnSpLocks/>
          </p:cNvCxnSpPr>
          <p:nvPr/>
        </p:nvCxnSpPr>
        <p:spPr>
          <a:xfrm>
            <a:off x="8905579" y="6124575"/>
            <a:ext cx="282831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1FB2624-C806-CCBB-447F-4546106BE7AD}"/>
              </a:ext>
            </a:extLst>
          </p:cNvPr>
          <p:cNvCxnSpPr>
            <a:cxnSpLocks/>
          </p:cNvCxnSpPr>
          <p:nvPr/>
        </p:nvCxnSpPr>
        <p:spPr>
          <a:xfrm>
            <a:off x="11733891" y="4081783"/>
            <a:ext cx="0" cy="2042792"/>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EE84CF7-4DCB-6002-E7E5-217BE42A05E0}"/>
              </a:ext>
            </a:extLst>
          </p:cNvPr>
          <p:cNvCxnSpPr>
            <a:cxnSpLocks/>
          </p:cNvCxnSpPr>
          <p:nvPr/>
        </p:nvCxnSpPr>
        <p:spPr>
          <a:xfrm flipH="1">
            <a:off x="11153775" y="4081959"/>
            <a:ext cx="58011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35ABC17C-3076-88D2-7894-BFECE5EF8F98}"/>
              </a:ext>
            </a:extLst>
          </p:cNvPr>
          <p:cNvSpPr/>
          <p:nvPr/>
        </p:nvSpPr>
        <p:spPr>
          <a:xfrm flipH="1">
            <a:off x="11093213" y="405150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5815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
                                  </p:iterate>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
                                  </p:iterate>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
                                  </p:iterate>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B84A7-2BD1-370E-2558-935B2D52A94D}"/>
              </a:ext>
            </a:extLst>
          </p:cNvPr>
          <p:cNvSpPr>
            <a:spLocks noGrp="1"/>
          </p:cNvSpPr>
          <p:nvPr>
            <p:ph type="ctrTitle"/>
          </p:nvPr>
        </p:nvSpPr>
        <p:spPr>
          <a:xfrm>
            <a:off x="1136127" y="1442501"/>
            <a:ext cx="1500002" cy="487600"/>
          </a:xfrm>
        </p:spPr>
        <p:txBody>
          <a:bodyPr/>
          <a:lstStyle/>
          <a:p>
            <a:r>
              <a:rPr lang="hu-HU" sz="2400" b="1" u="sng">
                <a:solidFill>
                  <a:schemeClr val="accent1">
                    <a:lumMod val="75000"/>
                  </a:schemeClr>
                </a:solidFill>
              </a:rPr>
              <a:t>Tests</a:t>
            </a:r>
            <a:endParaRPr lang="en-US" sz="2400" b="1" u="sng">
              <a:solidFill>
                <a:schemeClr val="accent1">
                  <a:lumMod val="75000"/>
                </a:schemeClr>
              </a:solidFill>
            </a:endParaRPr>
          </a:p>
        </p:txBody>
      </p:sp>
      <p:sp>
        <p:nvSpPr>
          <p:cNvPr id="5" name="TextBox 4">
            <a:extLst>
              <a:ext uri="{FF2B5EF4-FFF2-40B4-BE49-F238E27FC236}">
                <a16:creationId xmlns:a16="http://schemas.microsoft.com/office/drawing/2014/main" id="{C330D0C1-7308-1B0D-570D-AD5C5CB7A590}"/>
              </a:ext>
            </a:extLst>
          </p:cNvPr>
          <p:cNvSpPr txBox="1"/>
          <p:nvPr/>
        </p:nvSpPr>
        <p:spPr>
          <a:xfrm>
            <a:off x="1136127" y="1796751"/>
            <a:ext cx="5074174" cy="923330"/>
          </a:xfrm>
          <a:prstGeom prst="rect">
            <a:avLst/>
          </a:prstGeom>
          <a:noFill/>
        </p:spPr>
        <p:txBody>
          <a:bodyPr wrap="square" rtlCol="0">
            <a:spAutoFit/>
          </a:bodyPr>
          <a:lstStyle/>
          <a:p>
            <a:r>
              <a:rPr lang="en-US">
                <a:solidFill>
                  <a:srgbClr val="457B9D"/>
                </a:solidFill>
              </a:rPr>
              <a:t>For testing, we employed both manual testing and automated functional testing. To carry this out, we utilized the Selenium testing tool.</a:t>
            </a:r>
          </a:p>
        </p:txBody>
      </p:sp>
      <p:pic>
        <p:nvPicPr>
          <p:cNvPr id="4" name="Picture 3" descr="Program coding on a computer screen">
            <a:extLst>
              <a:ext uri="{FF2B5EF4-FFF2-40B4-BE49-F238E27FC236}">
                <a16:creationId xmlns:a16="http://schemas.microsoft.com/office/drawing/2014/main" id="{42EFA7E5-D1E0-A704-2FE7-FF60390F1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73" y="2568575"/>
            <a:ext cx="5791200" cy="3860800"/>
          </a:xfrm>
          <a:prstGeom prst="rect">
            <a:avLst/>
          </a:prstGeom>
          <a:ln w="19050">
            <a:solidFill>
              <a:srgbClr val="457B9D"/>
            </a:solidFill>
          </a:ln>
        </p:spPr>
      </p:pic>
      <p:cxnSp>
        <p:nvCxnSpPr>
          <p:cNvPr id="7" name="Straight Connector 6">
            <a:extLst>
              <a:ext uri="{FF2B5EF4-FFF2-40B4-BE49-F238E27FC236}">
                <a16:creationId xmlns:a16="http://schemas.microsoft.com/office/drawing/2014/main" id="{85E77A00-78B2-8B66-5A90-5F33CCFBD210}"/>
              </a:ext>
            </a:extLst>
          </p:cNvPr>
          <p:cNvCxnSpPr>
            <a:stCxn id="5" idx="2"/>
          </p:cNvCxnSpPr>
          <p:nvPr/>
        </p:nvCxnSpPr>
        <p:spPr>
          <a:xfrm>
            <a:off x="3673214" y="2720081"/>
            <a:ext cx="143218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9F08D2E-D0D8-668E-40E5-2242F31E664C}"/>
              </a:ext>
            </a:extLst>
          </p:cNvPr>
          <p:cNvCxnSpPr>
            <a:cxnSpLocks/>
          </p:cNvCxnSpPr>
          <p:nvPr/>
        </p:nvCxnSpPr>
        <p:spPr>
          <a:xfrm flipV="1">
            <a:off x="5114925" y="2493169"/>
            <a:ext cx="0" cy="22453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D1F0184-76C8-2B64-8A70-BB1385AEBA05}"/>
              </a:ext>
            </a:extLst>
          </p:cNvPr>
          <p:cNvCxnSpPr>
            <a:cxnSpLocks/>
          </p:cNvCxnSpPr>
          <p:nvPr/>
        </p:nvCxnSpPr>
        <p:spPr>
          <a:xfrm>
            <a:off x="5114925" y="2486025"/>
            <a:ext cx="109537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05F94DF-E492-B0E2-BEA8-4F133EAE1243}"/>
              </a:ext>
            </a:extLst>
          </p:cNvPr>
          <p:cNvCxnSpPr>
            <a:cxnSpLocks/>
          </p:cNvCxnSpPr>
          <p:nvPr/>
        </p:nvCxnSpPr>
        <p:spPr>
          <a:xfrm flipV="1">
            <a:off x="6210301" y="1796751"/>
            <a:ext cx="0" cy="68689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C8F2A5E-6155-4C63-2A6D-468177735EE5}"/>
              </a:ext>
            </a:extLst>
          </p:cNvPr>
          <p:cNvCxnSpPr/>
          <p:nvPr/>
        </p:nvCxnSpPr>
        <p:spPr>
          <a:xfrm flipH="1">
            <a:off x="2781300" y="1796751"/>
            <a:ext cx="342900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0DACC74-755F-C200-DB5B-9C36CE12F741}"/>
              </a:ext>
            </a:extLst>
          </p:cNvPr>
          <p:cNvSpPr/>
          <p:nvPr/>
        </p:nvSpPr>
        <p:spPr>
          <a:xfrm>
            <a:off x="2720681" y="176646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1BD9D81C-AFB7-6377-B7FD-E8FD612FB0C4}"/>
              </a:ext>
            </a:extLst>
          </p:cNvPr>
          <p:cNvSpPr/>
          <p:nvPr/>
        </p:nvSpPr>
        <p:spPr>
          <a:xfrm>
            <a:off x="3607834" y="2689795"/>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453916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23AFA3-F7DA-E1E1-1788-F382D2C41260}"/>
              </a:ext>
            </a:extLst>
          </p:cNvPr>
          <p:cNvSpPr>
            <a:spLocks noGrp="1"/>
          </p:cNvSpPr>
          <p:nvPr>
            <p:ph type="ctrTitle"/>
          </p:nvPr>
        </p:nvSpPr>
        <p:spPr>
          <a:xfrm>
            <a:off x="1035808" y="857838"/>
            <a:ext cx="2961157" cy="574689"/>
          </a:xfrm>
        </p:spPr>
        <p:txBody>
          <a:bodyPr/>
          <a:lstStyle/>
          <a:p>
            <a:r>
              <a:rPr lang="hu-HU" sz="2400" b="1" u="sng">
                <a:solidFill>
                  <a:schemeClr val="accent1">
                    <a:lumMod val="75000"/>
                  </a:schemeClr>
                </a:solidFill>
              </a:rPr>
              <a:t>Future improvements</a:t>
            </a:r>
            <a:endParaRPr lang="en-US" sz="2400" b="1" u="sng">
              <a:solidFill>
                <a:schemeClr val="accent1">
                  <a:lumMod val="75000"/>
                </a:schemeClr>
              </a:solidFill>
            </a:endParaRPr>
          </a:p>
        </p:txBody>
      </p:sp>
      <p:sp>
        <p:nvSpPr>
          <p:cNvPr id="5" name="TextBox 4">
            <a:extLst>
              <a:ext uri="{FF2B5EF4-FFF2-40B4-BE49-F238E27FC236}">
                <a16:creationId xmlns:a16="http://schemas.microsoft.com/office/drawing/2014/main" id="{52A2B158-B33D-DF7B-6595-137707552D2A}"/>
              </a:ext>
            </a:extLst>
          </p:cNvPr>
          <p:cNvSpPr txBox="1"/>
          <p:nvPr/>
        </p:nvSpPr>
        <p:spPr>
          <a:xfrm>
            <a:off x="1131218" y="1911653"/>
            <a:ext cx="6326526" cy="1200329"/>
          </a:xfrm>
          <a:prstGeom prst="rect">
            <a:avLst/>
          </a:prstGeom>
          <a:noFill/>
        </p:spPr>
        <p:txBody>
          <a:bodyPr wrap="square" rtlCol="0">
            <a:spAutoFit/>
          </a:bodyPr>
          <a:lstStyle/>
          <a:p>
            <a:br>
              <a:rPr lang="en-US"/>
            </a:br>
            <a:r>
              <a:rPr lang="en-US" b="1">
                <a:solidFill>
                  <a:srgbClr val="457B9D"/>
                </a:solidFill>
              </a:rPr>
              <a:t>Streamlined Operations</a:t>
            </a:r>
            <a:r>
              <a:rPr lang="en-US">
                <a:solidFill>
                  <a:srgbClr val="457B9D"/>
                </a:solidFill>
              </a:rPr>
              <a:t>: Implement barcode or QR code scanning to quickly identify items, reducing errors during inventory checks or order processing.</a:t>
            </a:r>
          </a:p>
        </p:txBody>
      </p:sp>
      <p:sp>
        <p:nvSpPr>
          <p:cNvPr id="4" name="TextBox 3">
            <a:extLst>
              <a:ext uri="{FF2B5EF4-FFF2-40B4-BE49-F238E27FC236}">
                <a16:creationId xmlns:a16="http://schemas.microsoft.com/office/drawing/2014/main" id="{ACA03016-238F-97EF-9DF8-C73C309D1C7C}"/>
              </a:ext>
            </a:extLst>
          </p:cNvPr>
          <p:cNvSpPr txBox="1"/>
          <p:nvPr/>
        </p:nvSpPr>
        <p:spPr>
          <a:xfrm>
            <a:off x="1131218" y="3787306"/>
            <a:ext cx="5627802" cy="1754326"/>
          </a:xfrm>
          <a:prstGeom prst="rect">
            <a:avLst/>
          </a:prstGeom>
          <a:noFill/>
        </p:spPr>
        <p:txBody>
          <a:bodyPr wrap="square" rtlCol="0">
            <a:spAutoFit/>
          </a:bodyPr>
          <a:lstStyle/>
          <a:p>
            <a:r>
              <a:rPr lang="en-US" b="1">
                <a:solidFill>
                  <a:srgbClr val="457B9D"/>
                </a:solidFill>
              </a:rPr>
              <a:t>Granular Access Control: </a:t>
            </a:r>
            <a:r>
              <a:rPr lang="en-US">
                <a:solidFill>
                  <a:srgbClr val="457B9D"/>
                </a:solidFill>
              </a:rPr>
              <a:t>Introduce additional user roles (e.g., warehouse staff, managers) beyond the existing administrator and regular user classifications. This allows for tailored permissions, such as restricting warehouse staff to inventory tasks while granting managers access to analytics.</a:t>
            </a:r>
          </a:p>
        </p:txBody>
      </p:sp>
      <p:cxnSp>
        <p:nvCxnSpPr>
          <p:cNvPr id="7" name="Straight Connector 6">
            <a:extLst>
              <a:ext uri="{FF2B5EF4-FFF2-40B4-BE49-F238E27FC236}">
                <a16:creationId xmlns:a16="http://schemas.microsoft.com/office/drawing/2014/main" id="{F493A81B-C12A-AB75-B664-FF9D3EFED3E0}"/>
              </a:ext>
            </a:extLst>
          </p:cNvPr>
          <p:cNvCxnSpPr>
            <a:cxnSpLocks/>
          </p:cNvCxnSpPr>
          <p:nvPr/>
        </p:nvCxnSpPr>
        <p:spPr>
          <a:xfrm flipH="1">
            <a:off x="3205113" y="1692099"/>
            <a:ext cx="3893271"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8FE4775-AB78-31B4-6FF0-8B8BC20E642C}"/>
              </a:ext>
            </a:extLst>
          </p:cNvPr>
          <p:cNvCxnSpPr/>
          <p:nvPr/>
        </p:nvCxnSpPr>
        <p:spPr>
          <a:xfrm>
            <a:off x="7098384" y="1692099"/>
            <a:ext cx="0" cy="147732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F289CA-E636-D456-073C-F08949648A51}"/>
              </a:ext>
            </a:extLst>
          </p:cNvPr>
          <p:cNvCxnSpPr/>
          <p:nvPr/>
        </p:nvCxnSpPr>
        <p:spPr>
          <a:xfrm flipH="1">
            <a:off x="1885361" y="3169427"/>
            <a:ext cx="5213023"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FB09E6C-CDEE-D3AE-9BB6-CEB4958AC82A}"/>
              </a:ext>
            </a:extLst>
          </p:cNvPr>
          <p:cNvCxnSpPr>
            <a:cxnSpLocks/>
          </p:cNvCxnSpPr>
          <p:nvPr/>
        </p:nvCxnSpPr>
        <p:spPr>
          <a:xfrm>
            <a:off x="3487918" y="3429000"/>
            <a:ext cx="337479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83F5CC6-4298-62A0-587A-A2702CA4E5FF}"/>
              </a:ext>
            </a:extLst>
          </p:cNvPr>
          <p:cNvCxnSpPr>
            <a:cxnSpLocks/>
          </p:cNvCxnSpPr>
          <p:nvPr/>
        </p:nvCxnSpPr>
        <p:spPr>
          <a:xfrm>
            <a:off x="6862714" y="3429000"/>
            <a:ext cx="0" cy="211521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927C7BE-DFC0-4E4B-8A0A-F9F29CE5043C}"/>
              </a:ext>
            </a:extLst>
          </p:cNvPr>
          <p:cNvCxnSpPr>
            <a:cxnSpLocks/>
          </p:cNvCxnSpPr>
          <p:nvPr/>
        </p:nvCxnSpPr>
        <p:spPr>
          <a:xfrm flipH="1">
            <a:off x="2516386" y="5544215"/>
            <a:ext cx="434632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A95866F-A345-222D-408A-2B814BEB8A61}"/>
              </a:ext>
            </a:extLst>
          </p:cNvPr>
          <p:cNvCxnSpPr/>
          <p:nvPr/>
        </p:nvCxnSpPr>
        <p:spPr>
          <a:xfrm>
            <a:off x="6862714" y="4444662"/>
            <a:ext cx="5950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89FFC95-1958-A5EC-6AEF-4BFAA054FAC5}"/>
              </a:ext>
            </a:extLst>
          </p:cNvPr>
          <p:cNvCxnSpPr/>
          <p:nvPr/>
        </p:nvCxnSpPr>
        <p:spPr>
          <a:xfrm>
            <a:off x="7457744" y="4444662"/>
            <a:ext cx="0" cy="2413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C5B76A7-56D0-45DE-F4C7-3D5F61FF8AD2}"/>
              </a:ext>
            </a:extLst>
          </p:cNvPr>
          <p:cNvCxnSpPr/>
          <p:nvPr/>
        </p:nvCxnSpPr>
        <p:spPr>
          <a:xfrm>
            <a:off x="7098384" y="2430763"/>
            <a:ext cx="11689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D9B4EF6-0F7A-8FA8-EAD3-1B3C71A034CA}"/>
              </a:ext>
            </a:extLst>
          </p:cNvPr>
          <p:cNvCxnSpPr/>
          <p:nvPr/>
        </p:nvCxnSpPr>
        <p:spPr>
          <a:xfrm flipV="1">
            <a:off x="8276734" y="-113122"/>
            <a:ext cx="0" cy="2543885"/>
          </a:xfrm>
          <a:prstGeom prst="line">
            <a:avLst/>
          </a:prstGeom>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ECC2F8A3-1BA5-E24C-7F53-6061CD2A7243}"/>
              </a:ext>
            </a:extLst>
          </p:cNvPr>
          <p:cNvSpPr/>
          <p:nvPr/>
        </p:nvSpPr>
        <p:spPr>
          <a:xfrm>
            <a:off x="3139782" y="1664192"/>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DB6D057B-F6F6-778B-78F5-7E2C8ED5C0BF}"/>
              </a:ext>
            </a:extLst>
          </p:cNvPr>
          <p:cNvSpPr/>
          <p:nvPr/>
        </p:nvSpPr>
        <p:spPr>
          <a:xfrm>
            <a:off x="1824742" y="3139141"/>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B5E69AE-88A5-483C-CB6B-CF1A3B57BFEC}"/>
              </a:ext>
            </a:extLst>
          </p:cNvPr>
          <p:cNvSpPr/>
          <p:nvPr/>
        </p:nvSpPr>
        <p:spPr>
          <a:xfrm>
            <a:off x="3427300" y="3401093"/>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62DAC813-A881-58C8-246A-6A28BF47C689}"/>
              </a:ext>
            </a:extLst>
          </p:cNvPr>
          <p:cNvSpPr/>
          <p:nvPr/>
        </p:nvSpPr>
        <p:spPr>
          <a:xfrm>
            <a:off x="2455768" y="5513928"/>
            <a:ext cx="60618" cy="60574"/>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indent="0" algn="l" defTabSz="914400" rtl="0" eaLnBrk="1" latinLnBrk="0" hangingPunct="1">
              <a:defRPr sz="1800" kern="1200">
                <a:solidFill>
                  <a:schemeClr val="lt1"/>
                </a:solidFill>
                <a:latin typeface="+mn-lt"/>
                <a:ea typeface="+mn-ea"/>
                <a:cs typeface="+mn-cs"/>
              </a:defRPr>
            </a:lvl1pPr>
            <a:lvl2pPr marL="457200" indent="0" algn="l" defTabSz="914400" rtl="0" eaLnBrk="1" latinLnBrk="0" hangingPunct="1">
              <a:defRPr sz="1800" kern="1200">
                <a:solidFill>
                  <a:schemeClr val="lt1"/>
                </a:solidFill>
                <a:latin typeface="+mn-lt"/>
                <a:ea typeface="+mn-ea"/>
                <a:cs typeface="+mn-cs"/>
              </a:defRPr>
            </a:lvl2pPr>
            <a:lvl3pPr marL="914400" indent="0" algn="l" defTabSz="914400" rtl="0" eaLnBrk="1" latinLnBrk="0" hangingPunct="1">
              <a:defRPr sz="1800" kern="1200">
                <a:solidFill>
                  <a:schemeClr val="lt1"/>
                </a:solidFill>
                <a:latin typeface="+mn-lt"/>
                <a:ea typeface="+mn-ea"/>
                <a:cs typeface="+mn-cs"/>
              </a:defRPr>
            </a:lvl3pPr>
            <a:lvl4pPr marL="1371600" indent="0" algn="l" defTabSz="914400" rtl="0" eaLnBrk="1" latinLnBrk="0" hangingPunct="1">
              <a:defRPr sz="1800" kern="1200">
                <a:solidFill>
                  <a:schemeClr val="lt1"/>
                </a:solidFill>
                <a:latin typeface="+mn-lt"/>
                <a:ea typeface="+mn-ea"/>
                <a:cs typeface="+mn-cs"/>
              </a:defRPr>
            </a:lvl4pPr>
            <a:lvl5pPr marL="1828800" indent="0" algn="l" defTabSz="914400" rtl="0" eaLnBrk="1" latinLnBrk="0" hangingPunct="1">
              <a:defRPr sz="1800" kern="1200">
                <a:solidFill>
                  <a:schemeClr val="lt1"/>
                </a:solidFill>
                <a:latin typeface="+mn-lt"/>
                <a:ea typeface="+mn-ea"/>
                <a:cs typeface="+mn-cs"/>
              </a:defRPr>
            </a:lvl5pPr>
            <a:lvl6pPr marL="2286000" indent="0" algn="l" defTabSz="914400" rtl="0" eaLnBrk="1" latinLnBrk="0" hangingPunct="1">
              <a:defRPr sz="1800" kern="1200">
                <a:solidFill>
                  <a:schemeClr val="lt1"/>
                </a:solidFill>
                <a:latin typeface="+mn-lt"/>
                <a:ea typeface="+mn-ea"/>
                <a:cs typeface="+mn-cs"/>
              </a:defRPr>
            </a:lvl6pPr>
            <a:lvl7pPr marL="2743200" indent="0" algn="l" defTabSz="914400" rtl="0" eaLnBrk="1" latinLnBrk="0" hangingPunct="1">
              <a:defRPr sz="1800" kern="1200">
                <a:solidFill>
                  <a:schemeClr val="lt1"/>
                </a:solidFill>
                <a:latin typeface="+mn-lt"/>
                <a:ea typeface="+mn-ea"/>
                <a:cs typeface="+mn-cs"/>
              </a:defRPr>
            </a:lvl7pPr>
            <a:lvl8pPr marL="3200400" indent="0" algn="l" defTabSz="914400" rtl="0" eaLnBrk="1" latinLnBrk="0" hangingPunct="1">
              <a:defRPr sz="1800" kern="1200">
                <a:solidFill>
                  <a:schemeClr val="lt1"/>
                </a:solidFill>
                <a:latin typeface="+mn-lt"/>
                <a:ea typeface="+mn-ea"/>
                <a:cs typeface="+mn-cs"/>
              </a:defRPr>
            </a:lvl8pPr>
            <a:lvl9pPr marL="3657600" indent="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D098CDFA-875F-9673-B9B3-672593A4DAB9}"/>
              </a:ext>
            </a:extLst>
          </p:cNvPr>
          <p:cNvSpPr txBox="1"/>
          <p:nvPr/>
        </p:nvSpPr>
        <p:spPr>
          <a:xfrm>
            <a:off x="1131218" y="1916793"/>
            <a:ext cx="4166140" cy="677108"/>
          </a:xfrm>
          <a:prstGeom prst="rect">
            <a:avLst/>
          </a:prstGeom>
          <a:noFill/>
        </p:spPr>
        <p:txBody>
          <a:bodyPr wrap="none" rtlCol="0">
            <a:spAutoFit/>
          </a:bodyPr>
          <a:lstStyle/>
          <a:p>
            <a:r>
              <a:rPr lang="en-US" b="1" u="sng">
                <a:solidFill>
                  <a:schemeClr val="accent1">
                    <a:lumMod val="75000"/>
                  </a:schemeClr>
                </a:solidFill>
              </a:rPr>
              <a:t>Integrate Barcode or QR Code Support</a:t>
            </a:r>
          </a:p>
          <a:p>
            <a:endParaRPr lang="en-US" sz="2000" u="sng"/>
          </a:p>
        </p:txBody>
      </p:sp>
      <p:sp>
        <p:nvSpPr>
          <p:cNvPr id="13" name="TextBox 12">
            <a:extLst>
              <a:ext uri="{FF2B5EF4-FFF2-40B4-BE49-F238E27FC236}">
                <a16:creationId xmlns:a16="http://schemas.microsoft.com/office/drawing/2014/main" id="{73CAF0C6-ADF7-360B-EE7D-8C7332DCF1F4}"/>
              </a:ext>
            </a:extLst>
          </p:cNvPr>
          <p:cNvSpPr txBox="1"/>
          <p:nvPr/>
        </p:nvSpPr>
        <p:spPr>
          <a:xfrm>
            <a:off x="1131218" y="3491447"/>
            <a:ext cx="3823162" cy="646331"/>
          </a:xfrm>
          <a:prstGeom prst="rect">
            <a:avLst/>
          </a:prstGeom>
          <a:noFill/>
        </p:spPr>
        <p:txBody>
          <a:bodyPr wrap="none" rtlCol="0">
            <a:spAutoFit/>
          </a:bodyPr>
          <a:lstStyle/>
          <a:p>
            <a:r>
              <a:rPr lang="en-US" b="1" u="sng">
                <a:solidFill>
                  <a:schemeClr val="accent1">
                    <a:lumMod val="75000"/>
                  </a:schemeClr>
                </a:solidFill>
              </a:rPr>
              <a:t>Refine User Permissions and Roles</a:t>
            </a:r>
            <a:endParaRPr lang="hu-HU" b="1" u="sng">
              <a:solidFill>
                <a:schemeClr val="accent1">
                  <a:lumMod val="75000"/>
                </a:schemeClr>
              </a:solidFill>
            </a:endParaRPr>
          </a:p>
          <a:p>
            <a:endParaRPr lang="en-US" u="sng"/>
          </a:p>
        </p:txBody>
      </p:sp>
    </p:spTree>
    <p:extLst>
      <p:ext uri="{BB962C8B-B14F-4D97-AF65-F5344CB8AC3E}">
        <p14:creationId xmlns:p14="http://schemas.microsoft.com/office/powerpoint/2010/main" val="1907188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 presetClass="entr" presetSubtype="0" fill="hold" nodeType="withEffect">
                                  <p:stCondLst>
                                    <p:cond delay="0"/>
                                  </p:stCondLst>
                                  <p:iterate type="lt">
                                    <p:tmAbs val="10"/>
                                  </p:iterate>
                                  <p:childTnLst>
                                    <p:set>
                                      <p:cBhvr>
                                        <p:cTn id="15" dur="1" fill="hold">
                                          <p:stCondLst>
                                            <p:cond delay="0"/>
                                          </p:stCondLst>
                                        </p:cTn>
                                        <p:tgtEl>
                                          <p:spTgt spid="5">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iterate type="lt">
                                    <p:tmAbs val="10"/>
                                  </p:iterate>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6" name="Google Shape;1187;p32" descr="A warehouse with boxes on shelves&#10;&#10;AI-generated content may be incorrect.">
            <a:extLst>
              <a:ext uri="{FF2B5EF4-FFF2-40B4-BE49-F238E27FC236}">
                <a16:creationId xmlns:a16="http://schemas.microsoft.com/office/drawing/2014/main" id="{8E948813-AEBA-B43B-1793-5928333B2C40}"/>
              </a:ext>
            </a:extLst>
          </p:cNvPr>
          <p:cNvPicPr preferRelativeResize="0">
            <a:picLocks noGrp="1"/>
          </p:cNvPicPr>
          <p:nvPr/>
        </p:nvPicPr>
        <p:blipFill rotWithShape="1">
          <a:blip r:embed="rId3"/>
          <a:srcRect l="3335" r="29916" b="2"/>
          <a:stretch/>
        </p:blipFill>
        <p:spPr>
          <a:xfrm>
            <a:off x="7097600" y="-222333"/>
            <a:ext cx="7360800" cy="7360800"/>
          </a:xfrm>
          <a:prstGeom prst="ellipse">
            <a:avLst/>
          </a:prstGeom>
          <a:noFill/>
          <a:ln w="76200" cap="flat" cmpd="sng">
            <a:solidFill>
              <a:schemeClr val="dk2"/>
            </a:solidFill>
            <a:prstDash val="solid"/>
            <a:round/>
            <a:headEnd type="none" w="sm" len="sm"/>
            <a:tailEnd type="none" w="sm" len="sm"/>
          </a:ln>
        </p:spPr>
      </p:pic>
      <p:sp>
        <p:nvSpPr>
          <p:cNvPr id="5" name="TextBox 4">
            <a:extLst>
              <a:ext uri="{FF2B5EF4-FFF2-40B4-BE49-F238E27FC236}">
                <a16:creationId xmlns:a16="http://schemas.microsoft.com/office/drawing/2014/main" id="{9B0D7019-D8B3-443A-90F7-0B1D3A2DEEB9}"/>
              </a:ext>
            </a:extLst>
          </p:cNvPr>
          <p:cNvSpPr txBox="1"/>
          <p:nvPr/>
        </p:nvSpPr>
        <p:spPr>
          <a:xfrm>
            <a:off x="525400" y="1947200"/>
            <a:ext cx="5922800" cy="2963600"/>
          </a:xfrm>
          <a:prstGeom prst="rect">
            <a:avLst/>
          </a:prstGeom>
        </p:spPr>
        <p:txBody>
          <a:bodyPr spcFirstLastPara="1" vert="horz" wrap="square" lIns="91425" tIns="91425" rIns="91425" bIns="91425" rtlCol="0" anchor="b" anchorCtr="0">
            <a:normAutofit/>
          </a:bodyPr>
          <a:lstStyle/>
          <a:p>
            <a:pPr marL="342900" indent="-342900">
              <a:buFont typeface="Arial" panose="020B0604020202020204" pitchFamily="34" charset="0"/>
              <a:buChar char="•"/>
            </a:pPr>
            <a:r>
              <a:rPr lang="en-US" sz="2000">
                <a:solidFill>
                  <a:srgbClr val="457B9D"/>
                </a:solidFill>
              </a:rPr>
              <a:t>The primary focus of the project is to address the problematic management and location determination of warehouse inventory, an issue faced by many companies.</a:t>
            </a:r>
            <a:endParaRPr lang="hu-HU" sz="2000">
              <a:solidFill>
                <a:srgbClr val="457B9D"/>
              </a:solidFill>
            </a:endParaRPr>
          </a:p>
          <a:p>
            <a:pPr marL="342900" indent="-342900">
              <a:buFont typeface="Arial" panose="020B0604020202020204" pitchFamily="34" charset="0"/>
              <a:buChar char="•"/>
            </a:pPr>
            <a:endParaRPr lang="en-US" sz="2000">
              <a:solidFill>
                <a:srgbClr val="457B9D"/>
              </a:solidFill>
            </a:endParaRPr>
          </a:p>
          <a:p>
            <a:pPr marL="342900" indent="-342900">
              <a:buFont typeface="Arial" panose="020B0604020202020204" pitchFamily="34" charset="0"/>
              <a:buChar char="•"/>
            </a:pPr>
            <a:r>
              <a:rPr lang="en-US" sz="2000">
                <a:solidFill>
                  <a:srgbClr val="457B9D"/>
                </a:solidFill>
              </a:rPr>
              <a:t>This web application is designed to enhance the organization and efficiency of logistics operations within the given warehouse.</a:t>
            </a:r>
          </a:p>
        </p:txBody>
      </p:sp>
      <p:sp>
        <p:nvSpPr>
          <p:cNvPr id="19" name="Title 18">
            <a:extLst>
              <a:ext uri="{FF2B5EF4-FFF2-40B4-BE49-F238E27FC236}">
                <a16:creationId xmlns:a16="http://schemas.microsoft.com/office/drawing/2014/main" id="{7BCFE931-4F80-655F-5E77-F52405411360}"/>
              </a:ext>
            </a:extLst>
          </p:cNvPr>
          <p:cNvSpPr>
            <a:spLocks noGrp="1"/>
          </p:cNvSpPr>
          <p:nvPr>
            <p:ph type="ctrTitle"/>
          </p:nvPr>
        </p:nvSpPr>
        <p:spPr>
          <a:xfrm>
            <a:off x="901560" y="1777756"/>
            <a:ext cx="4562420" cy="535964"/>
          </a:xfrm>
        </p:spPr>
        <p:txBody>
          <a:bodyPr/>
          <a:lstStyle/>
          <a:p>
            <a:r>
              <a:rPr lang="hu-HU" sz="2400" b="1" u="sng">
                <a:solidFill>
                  <a:schemeClr val="tx2">
                    <a:lumMod val="90000"/>
                    <a:lumOff val="10000"/>
                  </a:schemeClr>
                </a:solidFill>
              </a:rPr>
              <a:t>Easy management of your storage</a:t>
            </a:r>
            <a:endParaRPr lang="en-US" sz="2400">
              <a:solidFill>
                <a:schemeClr val="tx2">
                  <a:lumMod val="90000"/>
                  <a:lumOff val="10000"/>
                </a:schemeClr>
              </a:solidFill>
            </a:endParaRPr>
          </a:p>
        </p:txBody>
      </p:sp>
      <p:cxnSp>
        <p:nvCxnSpPr>
          <p:cNvPr id="10" name="Straight Connector 9">
            <a:extLst>
              <a:ext uri="{FF2B5EF4-FFF2-40B4-BE49-F238E27FC236}">
                <a16:creationId xmlns:a16="http://schemas.microsoft.com/office/drawing/2014/main" id="{F07F566F-CB1A-0E84-63C1-95F310ACE3C7}"/>
              </a:ext>
            </a:extLst>
          </p:cNvPr>
          <p:cNvCxnSpPr/>
          <p:nvPr/>
        </p:nvCxnSpPr>
        <p:spPr>
          <a:xfrm flipH="1">
            <a:off x="3114675" y="4910800"/>
            <a:ext cx="333352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DA896AA-6ECD-7E7D-77CA-DCBA2B10C564}"/>
              </a:ext>
            </a:extLst>
          </p:cNvPr>
          <p:cNvCxnSpPr/>
          <p:nvPr/>
        </p:nvCxnSpPr>
        <p:spPr>
          <a:xfrm flipH="1">
            <a:off x="4295775" y="2328860"/>
            <a:ext cx="215242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D4CD9C37-ED9D-BC4F-82E5-1F411689D480}"/>
              </a:ext>
            </a:extLst>
          </p:cNvPr>
          <p:cNvSpPr/>
          <p:nvPr/>
        </p:nvSpPr>
        <p:spPr>
          <a:xfrm flipH="1">
            <a:off x="4235212" y="229857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2B47900-A0EB-E414-9B7F-5C28D022D728}"/>
              </a:ext>
            </a:extLst>
          </p:cNvPr>
          <p:cNvSpPr/>
          <p:nvPr/>
        </p:nvSpPr>
        <p:spPr>
          <a:xfrm flipH="1">
            <a:off x="3054112" y="488052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0668D7E-9F04-1448-1788-FD970405D789}"/>
              </a:ext>
            </a:extLst>
          </p:cNvPr>
          <p:cNvCxnSpPr>
            <a:cxnSpLocks/>
          </p:cNvCxnSpPr>
          <p:nvPr/>
        </p:nvCxnSpPr>
        <p:spPr>
          <a:xfrm flipV="1">
            <a:off x="6448200" y="2328860"/>
            <a:ext cx="0" cy="25819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28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100"/>
                                  </p:stCondLst>
                                  <p:iterate type="lt">
                                    <p:tmAbs val="10"/>
                                  </p:iterate>
                                  <p:childTnLst>
                                    <p:set>
                                      <p:cBhvr>
                                        <p:cTn id="10" dur="1" fill="hold">
                                          <p:stCondLst>
                                            <p:cond delay="249"/>
                                          </p:stCondLst>
                                        </p:cTn>
                                        <p:tgtEl>
                                          <p:spTgt spid="5">
                                            <p:txEl>
                                              <p:pRg st="0" end="0"/>
                                            </p:txEl>
                                          </p:spTgt>
                                        </p:tgtEl>
                                        <p:attrNameLst>
                                          <p:attrName>style.visibility</p:attrName>
                                        </p:attrNameLst>
                                      </p:cBhvr>
                                      <p:to>
                                        <p:strVal val="visible"/>
                                      </p:to>
                                    </p:set>
                                  </p:childTnLst>
                                </p:cTn>
                              </p:par>
                            </p:childTnLst>
                          </p:cTn>
                        </p:par>
                        <p:par>
                          <p:cTn id="11" fill="hold">
                            <p:stCondLst>
                              <p:cond delay="2190"/>
                            </p:stCondLst>
                            <p:childTnLst>
                              <p:par>
                                <p:cTn id="12" presetID="1" presetClass="entr" presetSubtype="0" fill="hold" nodeType="afterEffect">
                                  <p:stCondLst>
                                    <p:cond delay="0"/>
                                  </p:stCondLst>
                                  <p:iterate type="lt">
                                    <p:tmAbs val="10"/>
                                  </p:iterate>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BB1D179-D85F-5B22-96EA-1A18EE5F7468}"/>
              </a:ext>
            </a:extLst>
          </p:cNvPr>
          <p:cNvPicPr>
            <a:picLocks noChangeAspect="1"/>
          </p:cNvPicPr>
          <p:nvPr/>
        </p:nvPicPr>
        <p:blipFill>
          <a:blip r:embed="rId2"/>
          <a:stretch>
            <a:fillRect/>
          </a:stretch>
        </p:blipFill>
        <p:spPr>
          <a:xfrm>
            <a:off x="7352244" y="221087"/>
            <a:ext cx="3543795" cy="2896004"/>
          </a:xfrm>
          <a:prstGeom prst="rect">
            <a:avLst/>
          </a:prstGeom>
          <a:solidFill>
            <a:srgbClr val="457B9D"/>
          </a:solidFill>
          <a:ln w="38100">
            <a:solidFill>
              <a:srgbClr val="457B9D"/>
            </a:solidFill>
          </a:ln>
        </p:spPr>
      </p:pic>
      <p:sp>
        <p:nvSpPr>
          <p:cNvPr id="27" name="TextBox 26">
            <a:extLst>
              <a:ext uri="{FF2B5EF4-FFF2-40B4-BE49-F238E27FC236}">
                <a16:creationId xmlns:a16="http://schemas.microsoft.com/office/drawing/2014/main" id="{BE838C95-3331-5841-CA26-C8D6B6527797}"/>
              </a:ext>
            </a:extLst>
          </p:cNvPr>
          <p:cNvSpPr txBox="1"/>
          <p:nvPr/>
        </p:nvSpPr>
        <p:spPr>
          <a:xfrm>
            <a:off x="1295961" y="885941"/>
            <a:ext cx="862544" cy="400110"/>
          </a:xfrm>
          <a:prstGeom prst="rect">
            <a:avLst/>
          </a:prstGeom>
          <a:noFill/>
        </p:spPr>
        <p:txBody>
          <a:bodyPr wrap="square" rtlCol="0">
            <a:spAutoFit/>
          </a:bodyPr>
          <a:lstStyle/>
          <a:p>
            <a:r>
              <a:rPr lang="hu-HU" sz="2000" b="1" u="sng">
                <a:solidFill>
                  <a:schemeClr val="tx2">
                    <a:lumMod val="90000"/>
                    <a:lumOff val="10000"/>
                  </a:schemeClr>
                </a:solidFill>
              </a:rPr>
              <a:t>Users</a:t>
            </a:r>
            <a:endParaRPr lang="en-US" sz="2000" b="1" u="sng">
              <a:solidFill>
                <a:schemeClr val="tx2">
                  <a:lumMod val="90000"/>
                  <a:lumOff val="10000"/>
                </a:schemeClr>
              </a:solidFill>
            </a:endParaRPr>
          </a:p>
        </p:txBody>
      </p:sp>
      <p:sp>
        <p:nvSpPr>
          <p:cNvPr id="28" name="TextBox 27">
            <a:extLst>
              <a:ext uri="{FF2B5EF4-FFF2-40B4-BE49-F238E27FC236}">
                <a16:creationId xmlns:a16="http://schemas.microsoft.com/office/drawing/2014/main" id="{FE83B97C-A2B3-9673-4F1D-0790FA398DB0}"/>
              </a:ext>
            </a:extLst>
          </p:cNvPr>
          <p:cNvSpPr txBox="1"/>
          <p:nvPr/>
        </p:nvSpPr>
        <p:spPr>
          <a:xfrm>
            <a:off x="1276396" y="1286051"/>
            <a:ext cx="4809744" cy="1323439"/>
          </a:xfrm>
          <a:prstGeom prst="rect">
            <a:avLst/>
          </a:prstGeom>
          <a:noFill/>
        </p:spPr>
        <p:txBody>
          <a:bodyPr wrap="square" rtlCol="0">
            <a:spAutoFit/>
          </a:bodyPr>
          <a:lstStyle/>
          <a:p>
            <a:r>
              <a:rPr lang="en-US" sz="2000">
                <a:solidFill>
                  <a:srgbClr val="457B9D"/>
                </a:solidFill>
              </a:rPr>
              <a:t>The workers are assigned to specific warehouses where they work, and thus they are linked to the storage. A junction table connects them together.</a:t>
            </a:r>
          </a:p>
        </p:txBody>
      </p:sp>
      <p:pic>
        <p:nvPicPr>
          <p:cNvPr id="30" name="Picture 29">
            <a:extLst>
              <a:ext uri="{FF2B5EF4-FFF2-40B4-BE49-F238E27FC236}">
                <a16:creationId xmlns:a16="http://schemas.microsoft.com/office/drawing/2014/main" id="{1817E9BF-6CF1-8383-9670-2D611A003FED}"/>
              </a:ext>
            </a:extLst>
          </p:cNvPr>
          <p:cNvPicPr>
            <a:picLocks noChangeAspect="1"/>
          </p:cNvPicPr>
          <p:nvPr/>
        </p:nvPicPr>
        <p:blipFill>
          <a:blip r:embed="rId3"/>
          <a:stretch>
            <a:fillRect/>
          </a:stretch>
        </p:blipFill>
        <p:spPr>
          <a:xfrm>
            <a:off x="1567819" y="2857809"/>
            <a:ext cx="3982232" cy="3666460"/>
          </a:xfrm>
          <a:prstGeom prst="rect">
            <a:avLst/>
          </a:prstGeom>
          <a:solidFill>
            <a:srgbClr val="457B9D"/>
          </a:solidFill>
          <a:ln w="28575">
            <a:solidFill>
              <a:srgbClr val="457B9D"/>
            </a:solidFill>
          </a:ln>
        </p:spPr>
      </p:pic>
      <p:sp>
        <p:nvSpPr>
          <p:cNvPr id="32" name="TextBox 31">
            <a:extLst>
              <a:ext uri="{FF2B5EF4-FFF2-40B4-BE49-F238E27FC236}">
                <a16:creationId xmlns:a16="http://schemas.microsoft.com/office/drawing/2014/main" id="{C61F8704-D89D-832C-91F5-B1F4ABF699BC}"/>
              </a:ext>
            </a:extLst>
          </p:cNvPr>
          <p:cNvSpPr txBox="1"/>
          <p:nvPr/>
        </p:nvSpPr>
        <p:spPr>
          <a:xfrm>
            <a:off x="6905625" y="4277500"/>
            <a:ext cx="4507528" cy="2246769"/>
          </a:xfrm>
          <a:prstGeom prst="rect">
            <a:avLst/>
          </a:prstGeom>
          <a:noFill/>
        </p:spPr>
        <p:txBody>
          <a:bodyPr wrap="square" rtlCol="0">
            <a:spAutoFit/>
          </a:bodyPr>
          <a:lstStyle/>
          <a:p>
            <a:r>
              <a:rPr lang="en-US" sz="2000">
                <a:solidFill>
                  <a:srgbClr val="457B9D"/>
                </a:solidFill>
              </a:rPr>
              <a:t>The Warehouse is linked to the Shelves, as every Shelf is associated with a specific Warehouse. The InventoryMovement table logs the pallet movements between Shelves and Warehouses, which is why they are related.</a:t>
            </a:r>
          </a:p>
        </p:txBody>
      </p:sp>
      <p:sp>
        <p:nvSpPr>
          <p:cNvPr id="33" name="TextBox 32">
            <a:extLst>
              <a:ext uri="{FF2B5EF4-FFF2-40B4-BE49-F238E27FC236}">
                <a16:creationId xmlns:a16="http://schemas.microsoft.com/office/drawing/2014/main" id="{11850219-1357-4FAB-A37B-2311933F96E1}"/>
              </a:ext>
            </a:extLst>
          </p:cNvPr>
          <p:cNvSpPr txBox="1"/>
          <p:nvPr/>
        </p:nvSpPr>
        <p:spPr>
          <a:xfrm>
            <a:off x="7171585" y="3896624"/>
            <a:ext cx="1075103" cy="400110"/>
          </a:xfrm>
          <a:prstGeom prst="rect">
            <a:avLst/>
          </a:prstGeom>
          <a:noFill/>
        </p:spPr>
        <p:txBody>
          <a:bodyPr wrap="none" rtlCol="0">
            <a:spAutoFit/>
          </a:bodyPr>
          <a:lstStyle/>
          <a:p>
            <a:r>
              <a:rPr lang="hu-HU" sz="2000" b="1" u="sng">
                <a:solidFill>
                  <a:schemeClr val="tx2">
                    <a:lumMod val="90000"/>
                    <a:lumOff val="10000"/>
                  </a:schemeClr>
                </a:solidFill>
              </a:rPr>
              <a:t>Storage</a:t>
            </a:r>
            <a:endParaRPr lang="en-US" sz="2000" b="1" u="sng">
              <a:solidFill>
                <a:schemeClr val="tx2">
                  <a:lumMod val="90000"/>
                  <a:lumOff val="10000"/>
                </a:schemeClr>
              </a:solidFill>
            </a:endParaRPr>
          </a:p>
        </p:txBody>
      </p:sp>
      <p:cxnSp>
        <p:nvCxnSpPr>
          <p:cNvPr id="9" name="Straight Connector 8">
            <a:extLst>
              <a:ext uri="{FF2B5EF4-FFF2-40B4-BE49-F238E27FC236}">
                <a16:creationId xmlns:a16="http://schemas.microsoft.com/office/drawing/2014/main" id="{87569E38-DEEB-080A-3739-9FE0D191CF8E}"/>
              </a:ext>
            </a:extLst>
          </p:cNvPr>
          <p:cNvCxnSpPr>
            <a:cxnSpLocks/>
          </p:cNvCxnSpPr>
          <p:nvPr/>
        </p:nvCxnSpPr>
        <p:spPr>
          <a:xfrm>
            <a:off x="3619500" y="1286051"/>
            <a:ext cx="220998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2356D0-72C8-2834-CBDB-142C2B7ABEFA}"/>
              </a:ext>
            </a:extLst>
          </p:cNvPr>
          <p:cNvCxnSpPr>
            <a:cxnSpLocks/>
          </p:cNvCxnSpPr>
          <p:nvPr/>
        </p:nvCxnSpPr>
        <p:spPr>
          <a:xfrm>
            <a:off x="5829480" y="1286051"/>
            <a:ext cx="0" cy="132343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85F799-6D83-11DC-E990-40D2EA050F08}"/>
              </a:ext>
            </a:extLst>
          </p:cNvPr>
          <p:cNvCxnSpPr>
            <a:cxnSpLocks/>
          </p:cNvCxnSpPr>
          <p:nvPr/>
        </p:nvCxnSpPr>
        <p:spPr>
          <a:xfrm flipH="1">
            <a:off x="2842260" y="2609490"/>
            <a:ext cx="298722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CFCBBB9B-EA73-1ED8-C731-40675980A70E}"/>
              </a:ext>
            </a:extLst>
          </p:cNvPr>
          <p:cNvSpPr/>
          <p:nvPr/>
        </p:nvSpPr>
        <p:spPr>
          <a:xfrm>
            <a:off x="3551791" y="125644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753D285-FA41-D720-679B-06E390F8E741}"/>
              </a:ext>
            </a:extLst>
          </p:cNvPr>
          <p:cNvSpPr/>
          <p:nvPr/>
        </p:nvSpPr>
        <p:spPr>
          <a:xfrm>
            <a:off x="2781697" y="257853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1F13ECC-DAEA-B8C8-F89E-746927BB63F8}"/>
              </a:ext>
            </a:extLst>
          </p:cNvPr>
          <p:cNvCxnSpPr>
            <a:stCxn id="28" idx="3"/>
          </p:cNvCxnSpPr>
          <p:nvPr/>
        </p:nvCxnSpPr>
        <p:spPr>
          <a:xfrm>
            <a:off x="6086140" y="194777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BD049937-C58C-B179-E24E-BFAFB6975107}"/>
              </a:ext>
            </a:extLst>
          </p:cNvPr>
          <p:cNvCxnSpPr>
            <a:cxnSpLocks/>
          </p:cNvCxnSpPr>
          <p:nvPr/>
        </p:nvCxnSpPr>
        <p:spPr>
          <a:xfrm>
            <a:off x="5912644" y="1947679"/>
            <a:ext cx="99298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12B73C9-D00D-F07B-DCDE-356FC9904982}"/>
              </a:ext>
            </a:extLst>
          </p:cNvPr>
          <p:cNvCxnSpPr>
            <a:cxnSpLocks/>
          </p:cNvCxnSpPr>
          <p:nvPr/>
        </p:nvCxnSpPr>
        <p:spPr>
          <a:xfrm flipH="1">
            <a:off x="6905625" y="1668997"/>
            <a:ext cx="216694"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CEEA641-63EF-569E-38F4-1BDDBC1C751E}"/>
              </a:ext>
            </a:extLst>
          </p:cNvPr>
          <p:cNvCxnSpPr>
            <a:cxnSpLocks/>
          </p:cNvCxnSpPr>
          <p:nvPr/>
        </p:nvCxnSpPr>
        <p:spPr>
          <a:xfrm flipV="1">
            <a:off x="6905625" y="1668997"/>
            <a:ext cx="0" cy="278591"/>
          </a:xfrm>
          <a:prstGeom prst="line">
            <a:avLst/>
          </a:prstGeom>
          <a:ln cap="rnd">
            <a:solidFill>
              <a:srgbClr val="457B9D"/>
            </a:solidFill>
            <a:round/>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18200E4B-9AF6-1FD0-2A78-5EA38364871D}"/>
              </a:ext>
            </a:extLst>
          </p:cNvPr>
          <p:cNvSpPr/>
          <p:nvPr/>
        </p:nvSpPr>
        <p:spPr>
          <a:xfrm>
            <a:off x="7122319" y="163871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89CA939D-103A-75D4-C23A-E518A6D34645}"/>
              </a:ext>
            </a:extLst>
          </p:cNvPr>
          <p:cNvCxnSpPr>
            <a:stCxn id="61" idx="6"/>
            <a:endCxn id="23" idx="1"/>
          </p:cNvCxnSpPr>
          <p:nvPr/>
        </p:nvCxnSpPr>
        <p:spPr>
          <a:xfrm>
            <a:off x="7182881" y="1668997"/>
            <a:ext cx="169363" cy="92"/>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BD40CCB-FF34-C4EF-AC3C-439A2F68FE41}"/>
              </a:ext>
            </a:extLst>
          </p:cNvPr>
          <p:cNvCxnSpPr>
            <a:cxnSpLocks/>
          </p:cNvCxnSpPr>
          <p:nvPr/>
        </p:nvCxnSpPr>
        <p:spPr>
          <a:xfrm flipH="1">
            <a:off x="9277808" y="4274820"/>
            <a:ext cx="2105710"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82C659A-040D-BF88-AC47-7EBE96FF604C}"/>
              </a:ext>
            </a:extLst>
          </p:cNvPr>
          <p:cNvCxnSpPr>
            <a:cxnSpLocks/>
          </p:cNvCxnSpPr>
          <p:nvPr/>
        </p:nvCxnSpPr>
        <p:spPr>
          <a:xfrm>
            <a:off x="11383518" y="4274820"/>
            <a:ext cx="0" cy="21539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B102D647-47E7-C620-C2E9-8C8A3EBB9D38}"/>
              </a:ext>
            </a:extLst>
          </p:cNvPr>
          <p:cNvCxnSpPr>
            <a:cxnSpLocks/>
          </p:cNvCxnSpPr>
          <p:nvPr/>
        </p:nvCxnSpPr>
        <p:spPr>
          <a:xfrm flipV="1">
            <a:off x="8746948" y="6428775"/>
            <a:ext cx="2636570" cy="875"/>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D4BB45A4-FCA2-BA1E-33F4-0B0A5089805A}"/>
              </a:ext>
            </a:extLst>
          </p:cNvPr>
          <p:cNvSpPr/>
          <p:nvPr/>
        </p:nvSpPr>
        <p:spPr>
          <a:xfrm flipH="1">
            <a:off x="9217245" y="424502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6EC6F91-81E3-0356-BDE1-145975DE2DAC}"/>
              </a:ext>
            </a:extLst>
          </p:cNvPr>
          <p:cNvSpPr/>
          <p:nvPr/>
        </p:nvSpPr>
        <p:spPr>
          <a:xfrm flipH="1">
            <a:off x="8686385" y="639869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93C6B6BF-0208-A0C2-0CC5-E3BEF14AE2EC}"/>
              </a:ext>
            </a:extLst>
          </p:cNvPr>
          <p:cNvCxnSpPr>
            <a:cxnSpLocks/>
          </p:cNvCxnSpPr>
          <p:nvPr/>
        </p:nvCxnSpPr>
        <p:spPr>
          <a:xfrm flipV="1">
            <a:off x="10417497" y="4168478"/>
            <a:ext cx="0" cy="95865"/>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3A2631F2-E375-FED5-8759-C9D6D4336516}"/>
              </a:ext>
            </a:extLst>
          </p:cNvPr>
          <p:cNvCxnSpPr>
            <a:cxnSpLocks/>
          </p:cNvCxnSpPr>
          <p:nvPr/>
        </p:nvCxnSpPr>
        <p:spPr>
          <a:xfrm>
            <a:off x="10417497" y="3594119"/>
            <a:ext cx="0" cy="58973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F3AC55B-4008-313F-FA32-45CFEF7791AC}"/>
              </a:ext>
            </a:extLst>
          </p:cNvPr>
          <p:cNvCxnSpPr>
            <a:cxnSpLocks/>
          </p:cNvCxnSpPr>
          <p:nvPr/>
        </p:nvCxnSpPr>
        <p:spPr>
          <a:xfrm>
            <a:off x="9502140" y="3594119"/>
            <a:ext cx="91535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D15448C6-95FD-489D-32BE-77EDD53B498F}"/>
              </a:ext>
            </a:extLst>
          </p:cNvPr>
          <p:cNvCxnSpPr>
            <a:cxnSpLocks/>
            <a:endCxn id="118" idx="2"/>
          </p:cNvCxnSpPr>
          <p:nvPr/>
        </p:nvCxnSpPr>
        <p:spPr>
          <a:xfrm flipH="1">
            <a:off x="5841663" y="3594119"/>
            <a:ext cx="366047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FA9D0A28-48ED-76E5-7F00-3802AE557EF6}"/>
              </a:ext>
            </a:extLst>
          </p:cNvPr>
          <p:cNvSpPr/>
          <p:nvPr/>
        </p:nvSpPr>
        <p:spPr>
          <a:xfrm flipH="1">
            <a:off x="5781101" y="356383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87E1CA3F-2F60-5800-78C4-297FB03B5883}"/>
              </a:ext>
            </a:extLst>
          </p:cNvPr>
          <p:cNvCxnSpPr>
            <a:cxnSpLocks/>
          </p:cNvCxnSpPr>
          <p:nvPr/>
        </p:nvCxnSpPr>
        <p:spPr>
          <a:xfrm>
            <a:off x="5569281" y="3594178"/>
            <a:ext cx="21257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2E5CA176-6174-0619-AD39-49DCADCC918D}"/>
              </a:ext>
            </a:extLst>
          </p:cNvPr>
          <p:cNvSpPr txBox="1"/>
          <p:nvPr/>
        </p:nvSpPr>
        <p:spPr>
          <a:xfrm>
            <a:off x="4287483" y="39315"/>
            <a:ext cx="1973810" cy="584775"/>
          </a:xfrm>
          <a:prstGeom prst="rect">
            <a:avLst/>
          </a:prstGeom>
          <a:noFill/>
        </p:spPr>
        <p:txBody>
          <a:bodyPr wrap="none" rtlCol="0">
            <a:spAutoFit/>
          </a:bodyPr>
          <a:lstStyle/>
          <a:p>
            <a:r>
              <a:rPr lang="hu-HU" sz="3200" b="1" u="sng">
                <a:solidFill>
                  <a:schemeClr val="tx2">
                    <a:lumMod val="90000"/>
                    <a:lumOff val="10000"/>
                  </a:schemeClr>
                </a:solidFill>
              </a:rPr>
              <a:t>Database</a:t>
            </a:r>
            <a:endParaRPr lang="en-US" sz="3200" b="1" u="sng">
              <a:solidFill>
                <a:schemeClr val="tx2">
                  <a:lumMod val="90000"/>
                  <a:lumOff val="10000"/>
                </a:schemeClr>
              </a:solidFill>
            </a:endParaRPr>
          </a:p>
        </p:txBody>
      </p:sp>
    </p:spTree>
    <p:extLst>
      <p:ext uri="{BB962C8B-B14F-4D97-AF65-F5344CB8AC3E}">
        <p14:creationId xmlns:p14="http://schemas.microsoft.com/office/powerpoint/2010/main" val="556877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47" presetClass="entr" presetSubtype="0" fill="hold" nodeType="withEffect">
                                  <p:stCondLst>
                                    <p:cond delay="0"/>
                                  </p:stCondLst>
                                  <p:iterate type="lt">
                                    <p:tmPct val="1000"/>
                                  </p:iterate>
                                  <p:childTnLst>
                                    <p:set>
                                      <p:cBhvr>
                                        <p:cTn id="12" dur="1" fill="hold">
                                          <p:stCondLst>
                                            <p:cond delay="0"/>
                                          </p:stCondLst>
                                        </p:cTn>
                                        <p:tgtEl>
                                          <p:spTgt spid="125">
                                            <p:txEl>
                                              <p:pRg st="0" end="0"/>
                                            </p:txEl>
                                          </p:spTgt>
                                        </p:tgtEl>
                                        <p:attrNameLst>
                                          <p:attrName>style.visibility</p:attrName>
                                        </p:attrNameLst>
                                      </p:cBhvr>
                                      <p:to>
                                        <p:strVal val="visible"/>
                                      </p:to>
                                    </p:set>
                                    <p:animEffect transition="in" filter="fade">
                                      <p:cBhvr>
                                        <p:cTn id="13" dur="1000"/>
                                        <p:tgtEl>
                                          <p:spTgt spid="125">
                                            <p:txEl>
                                              <p:pRg st="0" end="0"/>
                                            </p:txEl>
                                          </p:spTgt>
                                        </p:tgtEl>
                                      </p:cBhvr>
                                    </p:animEffect>
                                    <p:anim calcmode="lin" valueType="num">
                                      <p:cBhvr>
                                        <p:cTn id="14" dur="1000" fill="hold"/>
                                        <p:tgtEl>
                                          <p:spTgt spid="12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70"/>
                            </p:stCondLst>
                            <p:childTnLst>
                              <p:par>
                                <p:cTn id="17" presetID="10" presetClass="entr" presetSubtype="0" fill="hold" nodeType="after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500"/>
                                        <p:tgtEl>
                                          <p:spTgt spid="2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p:stCondLst>
                              <p:cond delay="1570"/>
                            </p:stCondLst>
                            <p:childTnLst>
                              <p:par>
                                <p:cTn id="24" presetID="1" presetClass="entr" presetSubtype="0" fill="hold" nodeType="afterEffect">
                                  <p:stCondLst>
                                    <p:cond delay="0"/>
                                  </p:stCondLst>
                                  <p:iterate type="lt">
                                    <p:tmAbs val="10"/>
                                  </p:iterate>
                                  <p:childTnLst>
                                    <p:set>
                                      <p:cBhvr>
                                        <p:cTn id="25" dur="1" fill="hold">
                                          <p:stCondLst>
                                            <p:cond delay="0"/>
                                          </p:stCondLst>
                                        </p:cTn>
                                        <p:tgtEl>
                                          <p:spTgt spid="28">
                                            <p:txEl>
                                              <p:pRg st="0" end="0"/>
                                            </p:txEl>
                                          </p:spTgt>
                                        </p:tgtEl>
                                        <p:attrNameLst>
                                          <p:attrName>style.visibility</p:attrName>
                                        </p:attrNameLst>
                                      </p:cBhvr>
                                      <p:to>
                                        <p:strVal val="visible"/>
                                      </p:to>
                                    </p:set>
                                  </p:childTnLst>
                                </p:cTn>
                              </p:par>
                              <p:par>
                                <p:cTn id="26" presetID="1" presetClass="entr" presetSubtype="0" fill="hold" nodeType="withEffect">
                                  <p:stCondLst>
                                    <p:cond delay="0"/>
                                  </p:stCondLst>
                                  <p:iterate type="lt">
                                    <p:tmAbs val="10"/>
                                  </p:iterate>
                                  <p:childTnLst>
                                    <p:set>
                                      <p:cBhvr>
                                        <p:cTn id="27"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227A86-2653-57DE-D672-AFCBED47790A}"/>
              </a:ext>
            </a:extLst>
          </p:cNvPr>
          <p:cNvSpPr txBox="1"/>
          <p:nvPr/>
        </p:nvSpPr>
        <p:spPr>
          <a:xfrm>
            <a:off x="607623" y="3744856"/>
            <a:ext cx="1154770" cy="461665"/>
          </a:xfrm>
          <a:prstGeom prst="rect">
            <a:avLst/>
          </a:prstGeom>
          <a:noFill/>
        </p:spPr>
        <p:txBody>
          <a:bodyPr wrap="square" rtlCol="0">
            <a:spAutoFit/>
          </a:bodyPr>
          <a:lstStyle/>
          <a:p>
            <a:r>
              <a:rPr lang="hu-HU" sz="2400" b="1" u="sng">
                <a:solidFill>
                  <a:schemeClr val="tx2">
                    <a:lumMod val="90000"/>
                    <a:lumOff val="10000"/>
                  </a:schemeClr>
                </a:solidFill>
              </a:rPr>
              <a:t>Shelfs</a:t>
            </a:r>
            <a:endParaRPr lang="en-US" sz="2400" b="1" u="sng">
              <a:solidFill>
                <a:schemeClr val="tx2">
                  <a:lumMod val="90000"/>
                  <a:lumOff val="10000"/>
                </a:schemeClr>
              </a:solidFill>
            </a:endParaRPr>
          </a:p>
        </p:txBody>
      </p:sp>
      <p:pic>
        <p:nvPicPr>
          <p:cNvPr id="7" name="Picture 6">
            <a:extLst>
              <a:ext uri="{FF2B5EF4-FFF2-40B4-BE49-F238E27FC236}">
                <a16:creationId xmlns:a16="http://schemas.microsoft.com/office/drawing/2014/main" id="{118B0881-BE17-DC55-82BD-ACED7959C2A1}"/>
              </a:ext>
            </a:extLst>
          </p:cNvPr>
          <p:cNvPicPr>
            <a:picLocks noChangeAspect="1"/>
          </p:cNvPicPr>
          <p:nvPr/>
        </p:nvPicPr>
        <p:blipFill>
          <a:blip r:embed="rId3"/>
          <a:stretch>
            <a:fillRect/>
          </a:stretch>
        </p:blipFill>
        <p:spPr>
          <a:xfrm>
            <a:off x="697952" y="535698"/>
            <a:ext cx="4291798" cy="3067373"/>
          </a:xfrm>
          <a:prstGeom prst="rect">
            <a:avLst/>
          </a:prstGeom>
          <a:ln w="28575">
            <a:solidFill>
              <a:srgbClr val="457B9D"/>
            </a:solidFill>
          </a:ln>
        </p:spPr>
      </p:pic>
      <p:sp>
        <p:nvSpPr>
          <p:cNvPr id="8" name="TextBox 7">
            <a:extLst>
              <a:ext uri="{FF2B5EF4-FFF2-40B4-BE49-F238E27FC236}">
                <a16:creationId xmlns:a16="http://schemas.microsoft.com/office/drawing/2014/main" id="{AF382D5E-63F6-22D2-E2DF-C569551FBBD8}"/>
              </a:ext>
            </a:extLst>
          </p:cNvPr>
          <p:cNvSpPr txBox="1"/>
          <p:nvPr/>
        </p:nvSpPr>
        <p:spPr>
          <a:xfrm>
            <a:off x="610827" y="4105583"/>
            <a:ext cx="4291798" cy="2308324"/>
          </a:xfrm>
          <a:prstGeom prst="rect">
            <a:avLst/>
          </a:prstGeom>
          <a:noFill/>
        </p:spPr>
        <p:txBody>
          <a:bodyPr wrap="square" rtlCol="0">
            <a:spAutoFit/>
          </a:bodyPr>
          <a:lstStyle/>
          <a:p>
            <a:pPr algn="just"/>
            <a:r>
              <a:rPr lang="en-US">
                <a:solidFill>
                  <a:srgbClr val="457B9D"/>
                </a:solidFill>
              </a:rPr>
              <a:t>The connection between shelves and pallets comes from the assignment of each pallet to a specific shelf, while each shelf is, in turn, assigned to a particular storage area. This setup creates a network of relationships among them, which enhances the transparency of the warehouse.</a:t>
            </a:r>
          </a:p>
        </p:txBody>
      </p:sp>
      <p:sp>
        <p:nvSpPr>
          <p:cNvPr id="10" name="TextBox 9">
            <a:extLst>
              <a:ext uri="{FF2B5EF4-FFF2-40B4-BE49-F238E27FC236}">
                <a16:creationId xmlns:a16="http://schemas.microsoft.com/office/drawing/2014/main" id="{A9DA4EF1-2379-8EEB-30F3-EA62D93CFCC6}"/>
              </a:ext>
            </a:extLst>
          </p:cNvPr>
          <p:cNvSpPr txBox="1"/>
          <p:nvPr/>
        </p:nvSpPr>
        <p:spPr>
          <a:xfrm>
            <a:off x="7407564" y="827763"/>
            <a:ext cx="1228533" cy="461665"/>
          </a:xfrm>
          <a:prstGeom prst="rect">
            <a:avLst/>
          </a:prstGeom>
          <a:noFill/>
        </p:spPr>
        <p:txBody>
          <a:bodyPr wrap="square" rtlCol="0">
            <a:spAutoFit/>
          </a:bodyPr>
          <a:lstStyle/>
          <a:p>
            <a:r>
              <a:rPr lang="hu-HU" sz="2400" b="1" u="sng">
                <a:solidFill>
                  <a:schemeClr val="tx2">
                    <a:lumMod val="90000"/>
                    <a:lumOff val="10000"/>
                  </a:schemeClr>
                </a:solidFill>
              </a:rPr>
              <a:t>Pallets</a:t>
            </a:r>
            <a:endParaRPr lang="en-US" sz="2400" b="1" u="sng">
              <a:solidFill>
                <a:schemeClr val="tx2">
                  <a:lumMod val="90000"/>
                  <a:lumOff val="10000"/>
                </a:schemeClr>
              </a:solidFill>
            </a:endParaRPr>
          </a:p>
        </p:txBody>
      </p:sp>
      <p:sp>
        <p:nvSpPr>
          <p:cNvPr id="11" name="TextBox 10">
            <a:extLst>
              <a:ext uri="{FF2B5EF4-FFF2-40B4-BE49-F238E27FC236}">
                <a16:creationId xmlns:a16="http://schemas.microsoft.com/office/drawing/2014/main" id="{08E3A844-6121-A84B-DAC5-E78C81ADEAB2}"/>
              </a:ext>
            </a:extLst>
          </p:cNvPr>
          <p:cNvSpPr txBox="1"/>
          <p:nvPr/>
        </p:nvSpPr>
        <p:spPr>
          <a:xfrm>
            <a:off x="7407564" y="1197068"/>
            <a:ext cx="4365561" cy="1200329"/>
          </a:xfrm>
          <a:prstGeom prst="rect">
            <a:avLst/>
          </a:prstGeom>
          <a:noFill/>
        </p:spPr>
        <p:txBody>
          <a:bodyPr wrap="square" rtlCol="0">
            <a:spAutoFit/>
          </a:bodyPr>
          <a:lstStyle/>
          <a:p>
            <a:pPr algn="just"/>
            <a:r>
              <a:rPr lang="en-US">
                <a:solidFill>
                  <a:srgbClr val="457B9D"/>
                </a:solidFill>
              </a:rPr>
              <a:t>Pallets are related to items because we manage items in pallet quantities that are then placed on shelves, creating a connection between them.</a:t>
            </a:r>
          </a:p>
        </p:txBody>
      </p:sp>
      <p:pic>
        <p:nvPicPr>
          <p:cNvPr id="13" name="Picture 12">
            <a:extLst>
              <a:ext uri="{FF2B5EF4-FFF2-40B4-BE49-F238E27FC236}">
                <a16:creationId xmlns:a16="http://schemas.microsoft.com/office/drawing/2014/main" id="{DE50D300-1978-E8F8-0462-32FE26A86492}"/>
              </a:ext>
            </a:extLst>
          </p:cNvPr>
          <p:cNvPicPr>
            <a:picLocks noChangeAspect="1"/>
          </p:cNvPicPr>
          <p:nvPr/>
        </p:nvPicPr>
        <p:blipFill>
          <a:blip r:embed="rId4"/>
          <a:stretch>
            <a:fillRect/>
          </a:stretch>
        </p:blipFill>
        <p:spPr>
          <a:xfrm>
            <a:off x="7481327" y="3244334"/>
            <a:ext cx="4291798" cy="3067372"/>
          </a:xfrm>
          <a:prstGeom prst="rect">
            <a:avLst/>
          </a:prstGeom>
          <a:ln w="28575">
            <a:solidFill>
              <a:srgbClr val="457B9D"/>
            </a:solidFill>
          </a:ln>
        </p:spPr>
      </p:pic>
      <p:sp>
        <p:nvSpPr>
          <p:cNvPr id="36" name="Oval 35">
            <a:extLst>
              <a:ext uri="{FF2B5EF4-FFF2-40B4-BE49-F238E27FC236}">
                <a16:creationId xmlns:a16="http://schemas.microsoft.com/office/drawing/2014/main" id="{E1C3032F-46F4-07EB-2B61-E5585709A45F}"/>
              </a:ext>
            </a:extLst>
          </p:cNvPr>
          <p:cNvSpPr/>
          <p:nvPr/>
        </p:nvSpPr>
        <p:spPr>
          <a:xfrm>
            <a:off x="6170861" y="6202371"/>
            <a:ext cx="887164" cy="896601"/>
          </a:xfrm>
          <a:prstGeom prst="ellipse">
            <a:avLst/>
          </a:prstGeom>
          <a:noFill/>
          <a:ln w="28575">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416407D-077C-AFD7-643A-D2E329188BF9}"/>
              </a:ext>
            </a:extLst>
          </p:cNvPr>
          <p:cNvSpPr/>
          <p:nvPr/>
        </p:nvSpPr>
        <p:spPr>
          <a:xfrm>
            <a:off x="6096000" y="6144815"/>
            <a:ext cx="1042829" cy="1029891"/>
          </a:xfrm>
          <a:prstGeom prst="ellipse">
            <a:avLst/>
          </a:prstGeom>
          <a:noFill/>
          <a:ln w="28575">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4B322059-752E-8831-C3B2-D0E4A928B420}"/>
              </a:ext>
            </a:extLst>
          </p:cNvPr>
          <p:cNvCxnSpPr>
            <a:cxnSpLocks/>
          </p:cNvCxnSpPr>
          <p:nvPr/>
        </p:nvCxnSpPr>
        <p:spPr>
          <a:xfrm>
            <a:off x="596747" y="3744856"/>
            <a:ext cx="0" cy="266905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0F5A7C1D-56A7-A6DE-19D7-78F2F0EC1B7D}"/>
              </a:ext>
            </a:extLst>
          </p:cNvPr>
          <p:cNvCxnSpPr>
            <a:cxnSpLocks/>
          </p:cNvCxnSpPr>
          <p:nvPr/>
        </p:nvCxnSpPr>
        <p:spPr>
          <a:xfrm flipH="1">
            <a:off x="485113" y="508954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5BCAC7F-F898-DEED-1D53-14204DCA1FB2}"/>
              </a:ext>
            </a:extLst>
          </p:cNvPr>
          <p:cNvCxnSpPr>
            <a:cxnSpLocks/>
          </p:cNvCxnSpPr>
          <p:nvPr/>
        </p:nvCxnSpPr>
        <p:spPr>
          <a:xfrm>
            <a:off x="599459" y="3745877"/>
            <a:ext cx="1896091"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B313729-3693-1887-4A2A-15105C29C636}"/>
              </a:ext>
            </a:extLst>
          </p:cNvPr>
          <p:cNvCxnSpPr/>
          <p:nvPr/>
        </p:nvCxnSpPr>
        <p:spPr>
          <a:xfrm>
            <a:off x="607623" y="6413907"/>
            <a:ext cx="2802327"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837234F-BFFD-DED0-08CB-71CA75CB6D2B}"/>
              </a:ext>
            </a:extLst>
          </p:cNvPr>
          <p:cNvCxnSpPr>
            <a:cxnSpLocks/>
          </p:cNvCxnSpPr>
          <p:nvPr/>
        </p:nvCxnSpPr>
        <p:spPr>
          <a:xfrm>
            <a:off x="356241" y="2071688"/>
            <a:ext cx="0" cy="301547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C32D838-32A9-FCDE-4C39-987C54955AF1}"/>
              </a:ext>
            </a:extLst>
          </p:cNvPr>
          <p:cNvCxnSpPr/>
          <p:nvPr/>
        </p:nvCxnSpPr>
        <p:spPr>
          <a:xfrm flipH="1">
            <a:off x="357187" y="5089545"/>
            <a:ext cx="13506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ECF2430-EB4F-F766-646D-4F0EDA98E18F}"/>
              </a:ext>
            </a:extLst>
          </p:cNvPr>
          <p:cNvCxnSpPr/>
          <p:nvPr/>
        </p:nvCxnSpPr>
        <p:spPr>
          <a:xfrm>
            <a:off x="356241" y="2071688"/>
            <a:ext cx="75559"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EDED9468-B4C7-CC24-1B16-D460479AAA9F}"/>
              </a:ext>
            </a:extLst>
          </p:cNvPr>
          <p:cNvSpPr/>
          <p:nvPr/>
        </p:nvSpPr>
        <p:spPr>
          <a:xfrm>
            <a:off x="431800" y="204148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DA6F7D5-189C-1767-D068-C10C12B674BB}"/>
              </a:ext>
            </a:extLst>
          </p:cNvPr>
          <p:cNvCxnSpPr>
            <a:cxnSpLocks/>
            <a:endCxn id="7" idx="1"/>
          </p:cNvCxnSpPr>
          <p:nvPr/>
        </p:nvCxnSpPr>
        <p:spPr>
          <a:xfrm>
            <a:off x="498440" y="2069384"/>
            <a:ext cx="199512" cy="1"/>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BDA3FCD-9229-0916-4F99-2EA1792E1208}"/>
              </a:ext>
            </a:extLst>
          </p:cNvPr>
          <p:cNvCxnSpPr>
            <a:cxnSpLocks/>
          </p:cNvCxnSpPr>
          <p:nvPr/>
        </p:nvCxnSpPr>
        <p:spPr>
          <a:xfrm>
            <a:off x="7318914" y="824046"/>
            <a:ext cx="204892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93F7FB7-3AF4-2714-E9F4-3950BAA37F88}"/>
              </a:ext>
            </a:extLst>
          </p:cNvPr>
          <p:cNvCxnSpPr>
            <a:cxnSpLocks/>
          </p:cNvCxnSpPr>
          <p:nvPr/>
        </p:nvCxnSpPr>
        <p:spPr>
          <a:xfrm>
            <a:off x="7318914" y="827763"/>
            <a:ext cx="0" cy="1569634"/>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7DE31-FC65-51A5-20D7-37E17206D3FC}"/>
              </a:ext>
            </a:extLst>
          </p:cNvPr>
          <p:cNvCxnSpPr>
            <a:cxnSpLocks/>
          </p:cNvCxnSpPr>
          <p:nvPr/>
        </p:nvCxnSpPr>
        <p:spPr>
          <a:xfrm flipH="1">
            <a:off x="7318914" y="2397397"/>
            <a:ext cx="308238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92A50B8-64E0-38D6-C98F-47BF00BAED03}"/>
              </a:ext>
            </a:extLst>
          </p:cNvPr>
          <p:cNvCxnSpPr>
            <a:cxnSpLocks/>
          </p:cNvCxnSpPr>
          <p:nvPr/>
        </p:nvCxnSpPr>
        <p:spPr>
          <a:xfrm rot="16200000" flipH="1">
            <a:off x="8975063" y="2450839"/>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8B0A17F8-3B68-CA65-D1EF-91B3E5CBC5F6}"/>
              </a:ext>
            </a:extLst>
          </p:cNvPr>
          <p:cNvCxnSpPr/>
          <p:nvPr/>
        </p:nvCxnSpPr>
        <p:spPr>
          <a:xfrm>
            <a:off x="9028505" y="2492468"/>
            <a:ext cx="0" cy="31979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877E6B9-E9AB-C352-DE66-EDC5628E667A}"/>
              </a:ext>
            </a:extLst>
          </p:cNvPr>
          <p:cNvCxnSpPr/>
          <p:nvPr/>
        </p:nvCxnSpPr>
        <p:spPr>
          <a:xfrm>
            <a:off x="9028505" y="2812258"/>
            <a:ext cx="871145"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AF366FE7-8D08-7CD0-E751-181C3F27F7D7}"/>
              </a:ext>
            </a:extLst>
          </p:cNvPr>
          <p:cNvSpPr/>
          <p:nvPr/>
        </p:nvSpPr>
        <p:spPr>
          <a:xfrm>
            <a:off x="9869369" y="297598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39A4993-EA00-84A5-2CA6-F0DD213FF2AA}"/>
              </a:ext>
            </a:extLst>
          </p:cNvPr>
          <p:cNvCxnSpPr>
            <a:stCxn id="42" idx="0"/>
          </p:cNvCxnSpPr>
          <p:nvPr/>
        </p:nvCxnSpPr>
        <p:spPr>
          <a:xfrm flipV="1">
            <a:off x="9899650" y="2812258"/>
            <a:ext cx="0" cy="163728"/>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592F33C-0377-B069-7749-E2214B92D40A}"/>
              </a:ext>
            </a:extLst>
          </p:cNvPr>
          <p:cNvCxnSpPr>
            <a:stCxn id="42" idx="4"/>
          </p:cNvCxnSpPr>
          <p:nvPr/>
        </p:nvCxnSpPr>
        <p:spPr>
          <a:xfrm>
            <a:off x="9899650" y="3036548"/>
            <a:ext cx="0" cy="207786"/>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FC2EFA6-A99C-D0CD-3319-68F990F9EC8A}"/>
              </a:ext>
            </a:extLst>
          </p:cNvPr>
          <p:cNvSpPr/>
          <p:nvPr/>
        </p:nvSpPr>
        <p:spPr>
          <a:xfrm>
            <a:off x="10401300" y="236711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60C2E79-4623-58AD-FD77-AFE58AFEA9E8}"/>
              </a:ext>
            </a:extLst>
          </p:cNvPr>
          <p:cNvSpPr/>
          <p:nvPr/>
        </p:nvSpPr>
        <p:spPr>
          <a:xfrm>
            <a:off x="9367838" y="79254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28678DE-ECF2-538A-1FBC-C0583C9EC37D}"/>
              </a:ext>
            </a:extLst>
          </p:cNvPr>
          <p:cNvSpPr/>
          <p:nvPr/>
        </p:nvSpPr>
        <p:spPr>
          <a:xfrm>
            <a:off x="2503714" y="371457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B03E0B7-3335-3446-C0BA-60FAABF3F085}"/>
              </a:ext>
            </a:extLst>
          </p:cNvPr>
          <p:cNvSpPr/>
          <p:nvPr/>
        </p:nvSpPr>
        <p:spPr>
          <a:xfrm>
            <a:off x="3409950" y="6383626"/>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0453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par>
                          <p:cTn id="18" fill="hold">
                            <p:stCondLst>
                              <p:cond delay="1000"/>
                            </p:stCondLst>
                            <p:childTnLst>
                              <p:par>
                                <p:cTn id="19" presetID="1" presetClass="entr" presetSubtype="0" fill="hold" nodeType="afterEffect">
                                  <p:stCondLst>
                                    <p:cond delay="0"/>
                                  </p:stCondLst>
                                  <p:iterate type="lt">
                                    <p:tmAbs val="10"/>
                                  </p:iterate>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iterate type="lt">
                                    <p:tmAbs val="10"/>
                                  </p:iterate>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EBE4F2E-2D97-879E-BA52-5079E8DA62F8}"/>
              </a:ext>
            </a:extLst>
          </p:cNvPr>
          <p:cNvSpPr txBox="1"/>
          <p:nvPr/>
        </p:nvSpPr>
        <p:spPr>
          <a:xfrm>
            <a:off x="883624" y="1075736"/>
            <a:ext cx="3171876" cy="461665"/>
          </a:xfrm>
          <a:prstGeom prst="rect">
            <a:avLst/>
          </a:prstGeom>
          <a:noFill/>
        </p:spPr>
        <p:txBody>
          <a:bodyPr wrap="square" rtlCol="0">
            <a:spAutoFit/>
          </a:bodyPr>
          <a:lstStyle/>
          <a:p>
            <a:r>
              <a:rPr lang="hu-HU" sz="2400" b="1" u="sng">
                <a:solidFill>
                  <a:schemeClr val="tx2">
                    <a:lumMod val="90000"/>
                    <a:lumOff val="10000"/>
                  </a:schemeClr>
                </a:solidFill>
              </a:rPr>
              <a:t>Movement requests</a:t>
            </a:r>
            <a:endParaRPr lang="en-US" sz="2400" b="1" u="sng">
              <a:solidFill>
                <a:schemeClr val="tx2">
                  <a:lumMod val="90000"/>
                  <a:lumOff val="10000"/>
                </a:schemeClr>
              </a:solidFill>
            </a:endParaRPr>
          </a:p>
        </p:txBody>
      </p:sp>
      <p:sp>
        <p:nvSpPr>
          <p:cNvPr id="11" name="TextBox 10">
            <a:extLst>
              <a:ext uri="{FF2B5EF4-FFF2-40B4-BE49-F238E27FC236}">
                <a16:creationId xmlns:a16="http://schemas.microsoft.com/office/drawing/2014/main" id="{53CA0EC1-CCE9-5848-6A72-6A6BC69E5876}"/>
              </a:ext>
            </a:extLst>
          </p:cNvPr>
          <p:cNvSpPr txBox="1"/>
          <p:nvPr/>
        </p:nvSpPr>
        <p:spPr>
          <a:xfrm>
            <a:off x="6658708" y="3685719"/>
            <a:ext cx="2821022" cy="461665"/>
          </a:xfrm>
          <a:prstGeom prst="rect">
            <a:avLst/>
          </a:prstGeom>
          <a:noFill/>
        </p:spPr>
        <p:txBody>
          <a:bodyPr wrap="square" rtlCol="0">
            <a:spAutoFit/>
          </a:bodyPr>
          <a:lstStyle/>
          <a:p>
            <a:r>
              <a:rPr lang="hu-HU" sz="2400" b="1" u="sng">
                <a:solidFill>
                  <a:schemeClr val="tx2">
                    <a:lumMod val="90000"/>
                    <a:lumOff val="10000"/>
                  </a:schemeClr>
                </a:solidFill>
              </a:rPr>
              <a:t>Items</a:t>
            </a:r>
            <a:endParaRPr lang="en-US" sz="2400" b="1" u="sng">
              <a:solidFill>
                <a:schemeClr val="tx2">
                  <a:lumMod val="90000"/>
                  <a:lumOff val="10000"/>
                </a:schemeClr>
              </a:solidFill>
            </a:endParaRPr>
          </a:p>
        </p:txBody>
      </p:sp>
      <p:sp>
        <p:nvSpPr>
          <p:cNvPr id="12" name="TextBox 11">
            <a:extLst>
              <a:ext uri="{FF2B5EF4-FFF2-40B4-BE49-F238E27FC236}">
                <a16:creationId xmlns:a16="http://schemas.microsoft.com/office/drawing/2014/main" id="{39520974-70A1-B950-EDB9-BF57570E0B1B}"/>
              </a:ext>
            </a:extLst>
          </p:cNvPr>
          <p:cNvSpPr txBox="1"/>
          <p:nvPr/>
        </p:nvSpPr>
        <p:spPr>
          <a:xfrm>
            <a:off x="6658708" y="4054104"/>
            <a:ext cx="5035062" cy="923330"/>
          </a:xfrm>
          <a:prstGeom prst="rect">
            <a:avLst/>
          </a:prstGeom>
          <a:noFill/>
        </p:spPr>
        <p:txBody>
          <a:bodyPr wrap="square" rtlCol="0">
            <a:spAutoFit/>
          </a:bodyPr>
          <a:lstStyle/>
          <a:p>
            <a:r>
              <a:rPr lang="en-US">
                <a:solidFill>
                  <a:srgbClr val="457B9D"/>
                </a:solidFill>
              </a:rPr>
              <a:t>The items are only related to the pallets because we work only with pallets, not with individual items.</a:t>
            </a:r>
            <a:endParaRPr lang="en-US"/>
          </a:p>
        </p:txBody>
      </p:sp>
      <p:sp>
        <p:nvSpPr>
          <p:cNvPr id="13" name="TextBox 12">
            <a:extLst>
              <a:ext uri="{FF2B5EF4-FFF2-40B4-BE49-F238E27FC236}">
                <a16:creationId xmlns:a16="http://schemas.microsoft.com/office/drawing/2014/main" id="{94BA1661-1322-7C68-F9B1-010AF2ABAC6F}"/>
              </a:ext>
            </a:extLst>
          </p:cNvPr>
          <p:cNvSpPr txBox="1"/>
          <p:nvPr/>
        </p:nvSpPr>
        <p:spPr>
          <a:xfrm>
            <a:off x="945881" y="1447130"/>
            <a:ext cx="4190285" cy="1477328"/>
          </a:xfrm>
          <a:prstGeom prst="rect">
            <a:avLst/>
          </a:prstGeom>
          <a:noFill/>
        </p:spPr>
        <p:txBody>
          <a:bodyPr wrap="square" rtlCol="0">
            <a:spAutoFit/>
          </a:bodyPr>
          <a:lstStyle/>
          <a:p>
            <a:r>
              <a:rPr lang="en-US">
                <a:solidFill>
                  <a:srgbClr val="457B9D"/>
                </a:solidFill>
              </a:rPr>
              <a:t>A movement requests the storage of tasks assigned to workers, which are associated with pallets, to be subsequently processed and acted upon.</a:t>
            </a:r>
            <a:endParaRPr lang="en-US"/>
          </a:p>
        </p:txBody>
      </p:sp>
      <p:pic>
        <p:nvPicPr>
          <p:cNvPr id="3" name="Picture 2">
            <a:extLst>
              <a:ext uri="{FF2B5EF4-FFF2-40B4-BE49-F238E27FC236}">
                <a16:creationId xmlns:a16="http://schemas.microsoft.com/office/drawing/2014/main" id="{CF08B169-0665-AC9D-E22C-F9DEC7FD1BF2}"/>
              </a:ext>
            </a:extLst>
          </p:cNvPr>
          <p:cNvPicPr>
            <a:picLocks noChangeAspect="1"/>
          </p:cNvPicPr>
          <p:nvPr/>
        </p:nvPicPr>
        <p:blipFill>
          <a:blip r:embed="rId3"/>
          <a:stretch>
            <a:fillRect/>
          </a:stretch>
        </p:blipFill>
        <p:spPr>
          <a:xfrm>
            <a:off x="868788" y="3637832"/>
            <a:ext cx="4771650" cy="2570797"/>
          </a:xfrm>
          <a:prstGeom prst="rect">
            <a:avLst/>
          </a:prstGeom>
          <a:ln w="28575">
            <a:solidFill>
              <a:srgbClr val="457B9D"/>
            </a:solidFill>
          </a:ln>
        </p:spPr>
      </p:pic>
      <p:pic>
        <p:nvPicPr>
          <p:cNvPr id="5" name="Picture 4">
            <a:extLst>
              <a:ext uri="{FF2B5EF4-FFF2-40B4-BE49-F238E27FC236}">
                <a16:creationId xmlns:a16="http://schemas.microsoft.com/office/drawing/2014/main" id="{1C19A5E8-9832-0DF1-4AF9-84D6CCAF019B}"/>
              </a:ext>
            </a:extLst>
          </p:cNvPr>
          <p:cNvPicPr>
            <a:picLocks noChangeAspect="1"/>
          </p:cNvPicPr>
          <p:nvPr/>
        </p:nvPicPr>
        <p:blipFill>
          <a:blip r:embed="rId4"/>
          <a:stretch>
            <a:fillRect/>
          </a:stretch>
        </p:blipFill>
        <p:spPr>
          <a:xfrm>
            <a:off x="6600773" y="211735"/>
            <a:ext cx="4645346" cy="2945318"/>
          </a:xfrm>
          <a:prstGeom prst="rect">
            <a:avLst/>
          </a:prstGeom>
          <a:ln w="28575">
            <a:solidFill>
              <a:srgbClr val="457B9D"/>
            </a:solidFill>
          </a:ln>
        </p:spPr>
      </p:pic>
      <p:cxnSp>
        <p:nvCxnSpPr>
          <p:cNvPr id="9" name="Straight Connector 8">
            <a:extLst>
              <a:ext uri="{FF2B5EF4-FFF2-40B4-BE49-F238E27FC236}">
                <a16:creationId xmlns:a16="http://schemas.microsoft.com/office/drawing/2014/main" id="{02939464-2839-12AF-AA10-0E386794114E}"/>
              </a:ext>
            </a:extLst>
          </p:cNvPr>
          <p:cNvCxnSpPr>
            <a:cxnSpLocks/>
          </p:cNvCxnSpPr>
          <p:nvPr/>
        </p:nvCxnSpPr>
        <p:spPr>
          <a:xfrm>
            <a:off x="868788" y="1075736"/>
            <a:ext cx="175406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A779B64-1866-8DFA-40CC-14AFE77F20FE}"/>
              </a:ext>
            </a:extLst>
          </p:cNvPr>
          <p:cNvCxnSpPr/>
          <p:nvPr/>
        </p:nvCxnSpPr>
        <p:spPr>
          <a:xfrm>
            <a:off x="868788" y="1075736"/>
            <a:ext cx="0" cy="1851072"/>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D18659D-7068-6095-3538-EE73CB4E4B21}"/>
              </a:ext>
            </a:extLst>
          </p:cNvPr>
          <p:cNvCxnSpPr>
            <a:cxnSpLocks/>
          </p:cNvCxnSpPr>
          <p:nvPr/>
        </p:nvCxnSpPr>
        <p:spPr>
          <a:xfrm>
            <a:off x="868788" y="2924021"/>
            <a:ext cx="320479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4FDBF486-C85D-C793-0CD5-78D4165354D2}"/>
              </a:ext>
            </a:extLst>
          </p:cNvPr>
          <p:cNvSpPr/>
          <p:nvPr/>
        </p:nvSpPr>
        <p:spPr>
          <a:xfrm>
            <a:off x="4073587" y="289513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0A8166-DBD6-A274-2A3C-5E7C32A2FDCC}"/>
              </a:ext>
            </a:extLst>
          </p:cNvPr>
          <p:cNvSpPr/>
          <p:nvPr/>
        </p:nvSpPr>
        <p:spPr>
          <a:xfrm>
            <a:off x="2622857" y="105006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3D012CF-5CD9-2AE2-0304-398339A2BD7D}"/>
              </a:ext>
            </a:extLst>
          </p:cNvPr>
          <p:cNvCxnSpPr>
            <a:cxnSpLocks/>
          </p:cNvCxnSpPr>
          <p:nvPr/>
        </p:nvCxnSpPr>
        <p:spPr>
          <a:xfrm>
            <a:off x="6576168" y="5068259"/>
            <a:ext cx="320479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EE01B8C-ACB9-A62C-EC76-EC261B9EA7ED}"/>
              </a:ext>
            </a:extLst>
          </p:cNvPr>
          <p:cNvCxnSpPr>
            <a:cxnSpLocks/>
          </p:cNvCxnSpPr>
          <p:nvPr/>
        </p:nvCxnSpPr>
        <p:spPr>
          <a:xfrm>
            <a:off x="6576168" y="3685719"/>
            <a:ext cx="0" cy="138254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4B54231-3A1D-6CDE-860B-69FEB12F0E66}"/>
              </a:ext>
            </a:extLst>
          </p:cNvPr>
          <p:cNvCxnSpPr>
            <a:cxnSpLocks/>
          </p:cNvCxnSpPr>
          <p:nvPr/>
        </p:nvCxnSpPr>
        <p:spPr>
          <a:xfrm>
            <a:off x="6576168" y="3685719"/>
            <a:ext cx="180583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AD53753B-BA8D-2B75-F5B2-2457C71948CE}"/>
              </a:ext>
            </a:extLst>
          </p:cNvPr>
          <p:cNvSpPr/>
          <p:nvPr/>
        </p:nvSpPr>
        <p:spPr>
          <a:xfrm>
            <a:off x="9780967" y="503797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7FA61AD-C822-08E4-5BFC-8DE3645B4C78}"/>
              </a:ext>
            </a:extLst>
          </p:cNvPr>
          <p:cNvSpPr/>
          <p:nvPr/>
        </p:nvSpPr>
        <p:spPr>
          <a:xfrm>
            <a:off x="8382000" y="3655437"/>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78BF5082-F112-96B7-989D-C1614237B73A}"/>
              </a:ext>
            </a:extLst>
          </p:cNvPr>
          <p:cNvCxnSpPr>
            <a:cxnSpLocks/>
          </p:cNvCxnSpPr>
          <p:nvPr/>
        </p:nvCxnSpPr>
        <p:spPr>
          <a:xfrm flipH="1">
            <a:off x="6469414" y="4431482"/>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D51B8845-F0C2-4877-6BEA-78D1F253B880}"/>
              </a:ext>
            </a:extLst>
          </p:cNvPr>
          <p:cNvCxnSpPr>
            <a:cxnSpLocks/>
          </p:cNvCxnSpPr>
          <p:nvPr/>
        </p:nvCxnSpPr>
        <p:spPr>
          <a:xfrm rot="16200000" flipH="1">
            <a:off x="2683419" y="297947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950D1C5-CDFC-4682-C2DA-50FC2867439E}"/>
              </a:ext>
            </a:extLst>
          </p:cNvPr>
          <p:cNvCxnSpPr>
            <a:cxnSpLocks/>
          </p:cNvCxnSpPr>
          <p:nvPr/>
        </p:nvCxnSpPr>
        <p:spPr>
          <a:xfrm>
            <a:off x="6183984" y="4431482"/>
            <a:ext cx="28543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A86D0B2-152A-9815-13B5-29144231B132}"/>
              </a:ext>
            </a:extLst>
          </p:cNvPr>
          <p:cNvCxnSpPr>
            <a:cxnSpLocks/>
          </p:cNvCxnSpPr>
          <p:nvPr/>
        </p:nvCxnSpPr>
        <p:spPr>
          <a:xfrm>
            <a:off x="6183984" y="1684394"/>
            <a:ext cx="0" cy="2747088"/>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BBAB2BE-867E-8271-7663-7E7855E1B3C4}"/>
              </a:ext>
            </a:extLst>
          </p:cNvPr>
          <p:cNvSpPr/>
          <p:nvPr/>
        </p:nvSpPr>
        <p:spPr>
          <a:xfrm>
            <a:off x="6330503" y="165411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EC9EA1E-CBE2-19E3-23A3-A2133ABED611}"/>
              </a:ext>
            </a:extLst>
          </p:cNvPr>
          <p:cNvCxnSpPr>
            <a:endCxn id="40" idx="2"/>
          </p:cNvCxnSpPr>
          <p:nvPr/>
        </p:nvCxnSpPr>
        <p:spPr>
          <a:xfrm>
            <a:off x="6183984" y="1684394"/>
            <a:ext cx="14651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AB2E1DA-4577-D3E9-5572-29503C2B2572}"/>
              </a:ext>
            </a:extLst>
          </p:cNvPr>
          <p:cNvCxnSpPr>
            <a:cxnSpLocks/>
            <a:stCxn id="40" idx="6"/>
            <a:endCxn id="5" idx="1"/>
          </p:cNvCxnSpPr>
          <p:nvPr/>
        </p:nvCxnSpPr>
        <p:spPr>
          <a:xfrm>
            <a:off x="6391065" y="1684394"/>
            <a:ext cx="209708"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DACAB07-2C5F-9F55-826E-CA61CBEC1528}"/>
              </a:ext>
            </a:extLst>
          </p:cNvPr>
          <p:cNvCxnSpPr>
            <a:cxnSpLocks/>
          </p:cNvCxnSpPr>
          <p:nvPr/>
        </p:nvCxnSpPr>
        <p:spPr>
          <a:xfrm>
            <a:off x="2736861" y="3018721"/>
            <a:ext cx="0" cy="260261"/>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09E11C6-8E8B-69AE-9CF2-DC2A8EDFB916}"/>
              </a:ext>
            </a:extLst>
          </p:cNvPr>
          <p:cNvCxnSpPr/>
          <p:nvPr/>
        </p:nvCxnSpPr>
        <p:spPr>
          <a:xfrm>
            <a:off x="2736861" y="3281363"/>
            <a:ext cx="53973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F190EB5-2911-CB58-D622-0CDFD7379F30}"/>
              </a:ext>
            </a:extLst>
          </p:cNvPr>
          <p:cNvCxnSpPr/>
          <p:nvPr/>
        </p:nvCxnSpPr>
        <p:spPr>
          <a:xfrm>
            <a:off x="3276600" y="3281363"/>
            <a:ext cx="0" cy="14763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8B07F643-151A-7056-915B-B8BF2FC6DDBD}"/>
              </a:ext>
            </a:extLst>
          </p:cNvPr>
          <p:cNvSpPr/>
          <p:nvPr/>
        </p:nvSpPr>
        <p:spPr>
          <a:xfrm>
            <a:off x="3246319" y="3429000"/>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61FABA4-88E8-1E59-AF1C-61D9127508A1}"/>
              </a:ext>
            </a:extLst>
          </p:cNvPr>
          <p:cNvCxnSpPr>
            <a:cxnSpLocks/>
          </p:cNvCxnSpPr>
          <p:nvPr/>
        </p:nvCxnSpPr>
        <p:spPr>
          <a:xfrm>
            <a:off x="3276600" y="3490195"/>
            <a:ext cx="0" cy="147637"/>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19719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
                                  </p:iterate>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iterate type="lt">
                                    <p:tmAbs val="10"/>
                                  </p:iterate>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pic>
        <p:nvPicPr>
          <p:cNvPr id="10" name="Picture Placeholder 9" descr="A person in a warehouse with a hand truck&#10;&#10;AI-generated content may be incorrect.">
            <a:extLst>
              <a:ext uri="{FF2B5EF4-FFF2-40B4-BE49-F238E27FC236}">
                <a16:creationId xmlns:a16="http://schemas.microsoft.com/office/drawing/2014/main" id="{406B039C-4B03-B5D5-F0F8-77B384D38EF1}"/>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16667" r="16667"/>
          <a:stretch>
            <a:fillRect/>
          </a:stretch>
        </p:blipFill>
        <p:spPr>
          <a:xfrm>
            <a:off x="8069150" y="-222333"/>
            <a:ext cx="7360800" cy="7360800"/>
          </a:xfrm>
          <a:ln>
            <a:solidFill>
              <a:srgbClr val="457B9D"/>
            </a:solidFill>
          </a:ln>
        </p:spPr>
      </p:pic>
      <p:sp>
        <p:nvSpPr>
          <p:cNvPr id="3" name="Title 2">
            <a:extLst>
              <a:ext uri="{FF2B5EF4-FFF2-40B4-BE49-F238E27FC236}">
                <a16:creationId xmlns:a16="http://schemas.microsoft.com/office/drawing/2014/main" id="{C85CADD1-03A7-5DA1-81EC-9F9549A4F086}"/>
              </a:ext>
            </a:extLst>
          </p:cNvPr>
          <p:cNvSpPr>
            <a:spLocks noGrp="1"/>
          </p:cNvSpPr>
          <p:nvPr>
            <p:ph type="ctrTitle"/>
          </p:nvPr>
        </p:nvSpPr>
        <p:spPr>
          <a:xfrm>
            <a:off x="536960" y="1611256"/>
            <a:ext cx="2910683" cy="525082"/>
          </a:xfrm>
        </p:spPr>
        <p:txBody>
          <a:bodyPr/>
          <a:lstStyle/>
          <a:p>
            <a:r>
              <a:rPr lang="hu-HU" sz="2400" b="1" u="sng">
                <a:solidFill>
                  <a:schemeClr val="tx2">
                    <a:lumMod val="90000"/>
                    <a:lumOff val="10000"/>
                  </a:schemeClr>
                </a:solidFill>
              </a:rPr>
              <a:t>Inventory Movement</a:t>
            </a:r>
            <a:endParaRPr lang="en-US" sz="2400" b="1" u="sng">
              <a:solidFill>
                <a:schemeClr val="tx2">
                  <a:lumMod val="90000"/>
                  <a:lumOff val="10000"/>
                </a:schemeClr>
              </a:solidFill>
            </a:endParaRPr>
          </a:p>
        </p:txBody>
      </p:sp>
      <p:pic>
        <p:nvPicPr>
          <p:cNvPr id="6" name="Picture 5">
            <a:extLst>
              <a:ext uri="{FF2B5EF4-FFF2-40B4-BE49-F238E27FC236}">
                <a16:creationId xmlns:a16="http://schemas.microsoft.com/office/drawing/2014/main" id="{7B447820-B474-8771-B75B-1E18195025CB}"/>
              </a:ext>
            </a:extLst>
          </p:cNvPr>
          <p:cNvPicPr>
            <a:picLocks noChangeAspect="1"/>
          </p:cNvPicPr>
          <p:nvPr/>
        </p:nvPicPr>
        <p:blipFill>
          <a:blip r:embed="rId3"/>
          <a:stretch>
            <a:fillRect/>
          </a:stretch>
        </p:blipFill>
        <p:spPr>
          <a:xfrm>
            <a:off x="4092802" y="1743786"/>
            <a:ext cx="2781446" cy="4159526"/>
          </a:xfrm>
          <a:prstGeom prst="rect">
            <a:avLst/>
          </a:prstGeom>
          <a:solidFill>
            <a:srgbClr val="FFFFFF">
              <a:shade val="85000"/>
            </a:srgbClr>
          </a:solidFill>
          <a:ln w="38100" cap="sq">
            <a:solidFill>
              <a:srgbClr val="457B9D"/>
            </a:solidFill>
            <a:miter lim="800000"/>
          </a:ln>
          <a:effectLst/>
        </p:spPr>
      </p:pic>
      <p:sp>
        <p:nvSpPr>
          <p:cNvPr id="5" name="TextBox 4">
            <a:extLst>
              <a:ext uri="{FF2B5EF4-FFF2-40B4-BE49-F238E27FC236}">
                <a16:creationId xmlns:a16="http://schemas.microsoft.com/office/drawing/2014/main" id="{E694E3EE-1545-DB3F-7161-0E2DA366A3AA}"/>
              </a:ext>
            </a:extLst>
          </p:cNvPr>
          <p:cNvSpPr txBox="1"/>
          <p:nvPr/>
        </p:nvSpPr>
        <p:spPr>
          <a:xfrm>
            <a:off x="556010" y="2050613"/>
            <a:ext cx="2910683" cy="2585323"/>
          </a:xfrm>
          <a:prstGeom prst="rect">
            <a:avLst/>
          </a:prstGeom>
          <a:noFill/>
        </p:spPr>
        <p:txBody>
          <a:bodyPr wrap="square" rtlCol="0">
            <a:spAutoFit/>
          </a:bodyPr>
          <a:lstStyle/>
          <a:p>
            <a:r>
              <a:rPr lang="en-US">
                <a:solidFill>
                  <a:srgbClr val="457B9D"/>
                </a:solidFill>
              </a:rPr>
              <a:t>The inventory movement table is set up to keep track of all pallet movements within the system, recording information such as the type of pallet involved and the person who carried out the movement.</a:t>
            </a:r>
          </a:p>
        </p:txBody>
      </p:sp>
      <p:cxnSp>
        <p:nvCxnSpPr>
          <p:cNvPr id="4" name="Straight Connector 3">
            <a:extLst>
              <a:ext uri="{FF2B5EF4-FFF2-40B4-BE49-F238E27FC236}">
                <a16:creationId xmlns:a16="http://schemas.microsoft.com/office/drawing/2014/main" id="{001D2C4B-4B44-18F1-4D2A-25FA3A958355}"/>
              </a:ext>
            </a:extLst>
          </p:cNvPr>
          <p:cNvCxnSpPr>
            <a:cxnSpLocks/>
          </p:cNvCxnSpPr>
          <p:nvPr/>
        </p:nvCxnSpPr>
        <p:spPr>
          <a:xfrm>
            <a:off x="536960" y="1611256"/>
            <a:ext cx="0" cy="302468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9586771-86B0-9547-CA4F-3F6F9693DB23}"/>
              </a:ext>
            </a:extLst>
          </p:cNvPr>
          <p:cNvCxnSpPr>
            <a:cxnSpLocks/>
          </p:cNvCxnSpPr>
          <p:nvPr/>
        </p:nvCxnSpPr>
        <p:spPr>
          <a:xfrm>
            <a:off x="546485" y="1611256"/>
            <a:ext cx="129819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5C83E43-55BC-73C6-2F5C-F4675619A759}"/>
              </a:ext>
            </a:extLst>
          </p:cNvPr>
          <p:cNvCxnSpPr>
            <a:cxnSpLocks/>
          </p:cNvCxnSpPr>
          <p:nvPr/>
        </p:nvCxnSpPr>
        <p:spPr>
          <a:xfrm flipH="1">
            <a:off x="536960" y="4635936"/>
            <a:ext cx="21173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B5FCEC1-5A77-F374-CE3A-16F3D0C9BD0D}"/>
              </a:ext>
            </a:extLst>
          </p:cNvPr>
          <p:cNvSpPr/>
          <p:nvPr/>
        </p:nvSpPr>
        <p:spPr>
          <a:xfrm>
            <a:off x="1854199" y="158097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167E4FE-471B-E0BF-D1ED-236E85ED0A4E}"/>
              </a:ext>
            </a:extLst>
          </p:cNvPr>
          <p:cNvSpPr/>
          <p:nvPr/>
        </p:nvSpPr>
        <p:spPr>
          <a:xfrm>
            <a:off x="2654300" y="460565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F7C9882-76D2-46E7-9642-46B72A0A6C72}"/>
              </a:ext>
            </a:extLst>
          </p:cNvPr>
          <p:cNvCxnSpPr>
            <a:cxnSpLocks/>
          </p:cNvCxnSpPr>
          <p:nvPr/>
        </p:nvCxnSpPr>
        <p:spPr>
          <a:xfrm rot="16200000" flipH="1">
            <a:off x="1582968" y="4689378"/>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A0C98A40-8037-EAF1-5CDC-3EDB18A8C5ED}"/>
              </a:ext>
            </a:extLst>
          </p:cNvPr>
          <p:cNvCxnSpPr>
            <a:cxnSpLocks/>
          </p:cNvCxnSpPr>
          <p:nvPr/>
        </p:nvCxnSpPr>
        <p:spPr>
          <a:xfrm>
            <a:off x="1636410" y="4711700"/>
            <a:ext cx="0" cy="21590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E7B1CC-6ADC-CB90-BEA1-35AE2FA5B552}"/>
              </a:ext>
            </a:extLst>
          </p:cNvPr>
          <p:cNvCxnSpPr>
            <a:cxnSpLocks/>
          </p:cNvCxnSpPr>
          <p:nvPr/>
        </p:nvCxnSpPr>
        <p:spPr>
          <a:xfrm>
            <a:off x="1636410" y="4927600"/>
            <a:ext cx="2040240"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0A7FB8-B53B-B75C-CDF3-D959AB220247}"/>
              </a:ext>
            </a:extLst>
          </p:cNvPr>
          <p:cNvCxnSpPr>
            <a:cxnSpLocks/>
          </p:cNvCxnSpPr>
          <p:nvPr/>
        </p:nvCxnSpPr>
        <p:spPr>
          <a:xfrm flipV="1">
            <a:off x="3676650" y="3676650"/>
            <a:ext cx="0" cy="125095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373158D-7734-64D6-630D-34459E503514}"/>
              </a:ext>
            </a:extLst>
          </p:cNvPr>
          <p:cNvCxnSpPr>
            <a:cxnSpLocks/>
          </p:cNvCxnSpPr>
          <p:nvPr/>
        </p:nvCxnSpPr>
        <p:spPr>
          <a:xfrm>
            <a:off x="3676650" y="3676650"/>
            <a:ext cx="14763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E79D69AF-77DD-E76B-853B-4AF9CD0262A2}"/>
              </a:ext>
            </a:extLst>
          </p:cNvPr>
          <p:cNvSpPr/>
          <p:nvPr/>
        </p:nvSpPr>
        <p:spPr>
          <a:xfrm>
            <a:off x="3824663" y="364636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9CD820FB-E0AF-014E-4065-5DBD5F2012E7}"/>
              </a:ext>
            </a:extLst>
          </p:cNvPr>
          <p:cNvCxnSpPr>
            <a:cxnSpLocks/>
          </p:cNvCxnSpPr>
          <p:nvPr/>
        </p:nvCxnSpPr>
        <p:spPr>
          <a:xfrm>
            <a:off x="3885225" y="3676650"/>
            <a:ext cx="170044"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966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nodeType="withEffect">
                                  <p:stCondLst>
                                    <p:cond delay="0"/>
                                  </p:stCondLst>
                                  <p:iterate type="lt">
                                    <p:tmAbs val="10"/>
                                  </p:iterate>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CB3E99-6756-CCD3-E83D-4C5BD2A759BC}"/>
              </a:ext>
            </a:extLst>
          </p:cNvPr>
          <p:cNvSpPr>
            <a:spLocks noGrp="1"/>
          </p:cNvSpPr>
          <p:nvPr>
            <p:ph type="ctrTitle"/>
          </p:nvPr>
        </p:nvSpPr>
        <p:spPr>
          <a:xfrm>
            <a:off x="5056040" y="87549"/>
            <a:ext cx="1412854" cy="650028"/>
          </a:xfrm>
        </p:spPr>
        <p:txBody>
          <a:bodyPr/>
          <a:lstStyle/>
          <a:p>
            <a:pPr algn="just"/>
            <a:r>
              <a:rPr lang="hu-HU" sz="3200" b="1" u="sng">
                <a:solidFill>
                  <a:schemeClr val="tx2">
                    <a:lumMod val="90000"/>
                    <a:lumOff val="10000"/>
                  </a:schemeClr>
                </a:solidFill>
              </a:rPr>
              <a:t>Design</a:t>
            </a:r>
            <a:endParaRPr lang="en-US" sz="3200" b="1" u="sng">
              <a:solidFill>
                <a:schemeClr val="tx2">
                  <a:lumMod val="90000"/>
                  <a:lumOff val="10000"/>
                </a:schemeClr>
              </a:solidFill>
            </a:endParaRPr>
          </a:p>
        </p:txBody>
      </p:sp>
      <p:sp>
        <p:nvSpPr>
          <p:cNvPr id="5" name="TextBox 4">
            <a:extLst>
              <a:ext uri="{FF2B5EF4-FFF2-40B4-BE49-F238E27FC236}">
                <a16:creationId xmlns:a16="http://schemas.microsoft.com/office/drawing/2014/main" id="{9668D4BD-B970-914A-3D46-035220251911}"/>
              </a:ext>
            </a:extLst>
          </p:cNvPr>
          <p:cNvSpPr txBox="1"/>
          <p:nvPr/>
        </p:nvSpPr>
        <p:spPr>
          <a:xfrm>
            <a:off x="8519123" y="896962"/>
            <a:ext cx="936988" cy="461665"/>
          </a:xfrm>
          <a:prstGeom prst="rect">
            <a:avLst/>
          </a:prstGeom>
          <a:noFill/>
        </p:spPr>
        <p:txBody>
          <a:bodyPr wrap="none" rtlCol="0">
            <a:spAutoFit/>
          </a:bodyPr>
          <a:lstStyle/>
          <a:p>
            <a:pPr algn="just"/>
            <a:r>
              <a:rPr lang="hu-HU" sz="2400" b="1" u="sng">
                <a:solidFill>
                  <a:schemeClr val="tx2">
                    <a:lumMod val="90000"/>
                    <a:lumOff val="10000"/>
                  </a:schemeClr>
                </a:solidFill>
              </a:rPr>
              <a:t>Login</a:t>
            </a:r>
            <a:endParaRPr lang="en-US" sz="2400" b="1" u="sng">
              <a:solidFill>
                <a:schemeClr val="tx2">
                  <a:lumMod val="90000"/>
                  <a:lumOff val="10000"/>
                </a:schemeClr>
              </a:solidFill>
            </a:endParaRPr>
          </a:p>
        </p:txBody>
      </p:sp>
      <p:sp>
        <p:nvSpPr>
          <p:cNvPr id="28" name="TextBox 27">
            <a:extLst>
              <a:ext uri="{FF2B5EF4-FFF2-40B4-BE49-F238E27FC236}">
                <a16:creationId xmlns:a16="http://schemas.microsoft.com/office/drawing/2014/main" id="{81D0A5E8-4EEA-7B46-CBA2-EB27E7B27FCF}"/>
              </a:ext>
            </a:extLst>
          </p:cNvPr>
          <p:cNvSpPr txBox="1"/>
          <p:nvPr/>
        </p:nvSpPr>
        <p:spPr>
          <a:xfrm>
            <a:off x="8536628" y="1314450"/>
            <a:ext cx="3230055" cy="3693319"/>
          </a:xfrm>
          <a:prstGeom prst="rect">
            <a:avLst/>
          </a:prstGeom>
          <a:noFill/>
        </p:spPr>
        <p:txBody>
          <a:bodyPr wrap="square" rtlCol="0">
            <a:spAutoFit/>
          </a:bodyPr>
          <a:lstStyle/>
          <a:p>
            <a:pPr algn="just"/>
            <a:r>
              <a:rPr lang="en-US">
                <a:solidFill>
                  <a:srgbClr val="457B9D"/>
                </a:solidFill>
              </a:rPr>
              <a:t>The login page is made to be simple, clean, and easy to use. It has a 'Show Password' option to help people log in without trouble. We also use a 'Remember Me' function to make logging in even easier. We didn’t add a 'Forgot Password' feature because this is an internal company tool, and the administrators can take care of user accounts and password resets quickly</a:t>
            </a:r>
          </a:p>
        </p:txBody>
      </p:sp>
      <p:cxnSp>
        <p:nvCxnSpPr>
          <p:cNvPr id="30" name="Straight Connector 29">
            <a:extLst>
              <a:ext uri="{FF2B5EF4-FFF2-40B4-BE49-F238E27FC236}">
                <a16:creationId xmlns:a16="http://schemas.microsoft.com/office/drawing/2014/main" id="{0F19CFCB-D62D-7247-2CB7-6496C30FF5EC}"/>
              </a:ext>
            </a:extLst>
          </p:cNvPr>
          <p:cNvCxnSpPr>
            <a:cxnSpLocks/>
          </p:cNvCxnSpPr>
          <p:nvPr/>
        </p:nvCxnSpPr>
        <p:spPr>
          <a:xfrm flipH="1">
            <a:off x="8536628" y="896962"/>
            <a:ext cx="1369372"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F879EF8-36C9-301B-BF1F-23DD5C1CAEE9}"/>
              </a:ext>
            </a:extLst>
          </p:cNvPr>
          <p:cNvCxnSpPr>
            <a:cxnSpLocks/>
          </p:cNvCxnSpPr>
          <p:nvPr/>
        </p:nvCxnSpPr>
        <p:spPr>
          <a:xfrm flipV="1">
            <a:off x="8536628" y="896962"/>
            <a:ext cx="0" cy="411080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ACB2947-E27A-56F3-BB20-674A9F97F5D5}"/>
              </a:ext>
            </a:extLst>
          </p:cNvPr>
          <p:cNvCxnSpPr/>
          <p:nvPr/>
        </p:nvCxnSpPr>
        <p:spPr>
          <a:xfrm>
            <a:off x="8536628" y="5007769"/>
            <a:ext cx="2426647"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A348F7F2-2EF0-C35F-2D86-B6FB699821CF}"/>
              </a:ext>
            </a:extLst>
          </p:cNvPr>
          <p:cNvSpPr/>
          <p:nvPr/>
        </p:nvSpPr>
        <p:spPr>
          <a:xfrm>
            <a:off x="9906000" y="866681"/>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44896AB-6B96-D371-4087-2588CBF4C3A7}"/>
              </a:ext>
            </a:extLst>
          </p:cNvPr>
          <p:cNvSpPr/>
          <p:nvPr/>
        </p:nvSpPr>
        <p:spPr>
          <a:xfrm>
            <a:off x="10963275" y="4977488"/>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25863F3-B205-7545-6ECA-40DA4437CC08}"/>
              </a:ext>
            </a:extLst>
          </p:cNvPr>
          <p:cNvCxnSpPr>
            <a:cxnSpLocks/>
          </p:cNvCxnSpPr>
          <p:nvPr/>
        </p:nvCxnSpPr>
        <p:spPr>
          <a:xfrm rot="16200000" flipH="1">
            <a:off x="9882839" y="5061211"/>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770938DA-89E6-3EDA-AD8B-2A65D7200E3A}"/>
              </a:ext>
            </a:extLst>
          </p:cNvPr>
          <p:cNvCxnSpPr>
            <a:cxnSpLocks/>
          </p:cNvCxnSpPr>
          <p:nvPr/>
        </p:nvCxnSpPr>
        <p:spPr>
          <a:xfrm>
            <a:off x="9936281" y="5099665"/>
            <a:ext cx="0" cy="349429"/>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41CE953-3A37-611B-08F9-A3F4CF1DDD93}"/>
              </a:ext>
            </a:extLst>
          </p:cNvPr>
          <p:cNvCxnSpPr/>
          <p:nvPr/>
        </p:nvCxnSpPr>
        <p:spPr>
          <a:xfrm flipH="1">
            <a:off x="9032875" y="5451475"/>
            <a:ext cx="90340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88C5813-AD31-B487-57E4-81E646998BC7}"/>
              </a:ext>
            </a:extLst>
          </p:cNvPr>
          <p:cNvCxnSpPr>
            <a:cxnSpLocks/>
          </p:cNvCxnSpPr>
          <p:nvPr/>
        </p:nvCxnSpPr>
        <p:spPr>
          <a:xfrm>
            <a:off x="9029700" y="5451475"/>
            <a:ext cx="0" cy="335755"/>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F15C56E-0106-8A01-55C5-E9581FE55D68}"/>
              </a:ext>
            </a:extLst>
          </p:cNvPr>
          <p:cNvCxnSpPr>
            <a:cxnSpLocks/>
          </p:cNvCxnSpPr>
          <p:nvPr/>
        </p:nvCxnSpPr>
        <p:spPr>
          <a:xfrm flipH="1">
            <a:off x="8605838" y="5788025"/>
            <a:ext cx="42227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3963ABF3-6F70-69F0-930B-E6F6D14BA3A0}"/>
              </a:ext>
            </a:extLst>
          </p:cNvPr>
          <p:cNvSpPr/>
          <p:nvPr/>
        </p:nvSpPr>
        <p:spPr>
          <a:xfrm>
            <a:off x="8544483" y="5757744"/>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92309F4-894D-267D-8106-E5BDEC4CE436}"/>
              </a:ext>
            </a:extLst>
          </p:cNvPr>
          <p:cNvCxnSpPr>
            <a:cxnSpLocks/>
          </p:cNvCxnSpPr>
          <p:nvPr/>
        </p:nvCxnSpPr>
        <p:spPr>
          <a:xfrm flipH="1">
            <a:off x="8324851" y="5788025"/>
            <a:ext cx="21248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0B574C1-0BE2-E1DB-7A55-8E656A5ECBA4}"/>
              </a:ext>
            </a:extLst>
          </p:cNvPr>
          <p:cNvCxnSpPr>
            <a:cxnSpLocks/>
          </p:cNvCxnSpPr>
          <p:nvPr/>
        </p:nvCxnSpPr>
        <p:spPr>
          <a:xfrm flipV="1">
            <a:off x="6648451" y="692936"/>
            <a:ext cx="0" cy="5809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74E5598F-8F47-3BED-9F92-750906404BBA}"/>
              </a:ext>
            </a:extLst>
          </p:cNvPr>
          <p:cNvCxnSpPr>
            <a:cxnSpLocks/>
          </p:cNvCxnSpPr>
          <p:nvPr/>
        </p:nvCxnSpPr>
        <p:spPr>
          <a:xfrm rot="16200000" flipV="1">
            <a:off x="8771785" y="842825"/>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9850E15B-CDA2-9504-AFD2-B49346F42250}"/>
              </a:ext>
            </a:extLst>
          </p:cNvPr>
          <p:cNvCxnSpPr/>
          <p:nvPr/>
        </p:nvCxnSpPr>
        <p:spPr>
          <a:xfrm flipV="1">
            <a:off x="8828087" y="693639"/>
            <a:ext cx="0" cy="11478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44B5BD4-386E-47FC-B2BD-B6A960480155}"/>
              </a:ext>
            </a:extLst>
          </p:cNvPr>
          <p:cNvCxnSpPr>
            <a:cxnSpLocks/>
          </p:cNvCxnSpPr>
          <p:nvPr/>
        </p:nvCxnSpPr>
        <p:spPr>
          <a:xfrm flipH="1">
            <a:off x="6648451" y="692936"/>
            <a:ext cx="2179636" cy="0"/>
          </a:xfrm>
          <a:prstGeom prst="line">
            <a:avLst/>
          </a:prstGeom>
          <a:ln>
            <a:solidFill>
              <a:srgbClr val="457B9D"/>
            </a:solidFill>
          </a:ln>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CCF36A8D-259A-E735-7264-2E0B8021D9B8}"/>
              </a:ext>
            </a:extLst>
          </p:cNvPr>
          <p:cNvSpPr/>
          <p:nvPr/>
        </p:nvSpPr>
        <p:spPr>
          <a:xfrm>
            <a:off x="6618170" y="759102"/>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B481FBE9-0168-C95A-01C1-DFCE4BAA4DE5}"/>
              </a:ext>
            </a:extLst>
          </p:cNvPr>
          <p:cNvCxnSpPr>
            <a:cxnSpLocks/>
          </p:cNvCxnSpPr>
          <p:nvPr/>
        </p:nvCxnSpPr>
        <p:spPr>
          <a:xfrm flipV="1">
            <a:off x="6648451" y="823813"/>
            <a:ext cx="0" cy="5809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7" name="Picture 6" descr="A person standing next to a machine&#10;&#10;AI-generated content may be incorrect.">
            <a:extLst>
              <a:ext uri="{FF2B5EF4-FFF2-40B4-BE49-F238E27FC236}">
                <a16:creationId xmlns:a16="http://schemas.microsoft.com/office/drawing/2014/main" id="{D2AC5E15-E5C0-F303-C90E-CA39316FF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13" y="902709"/>
            <a:ext cx="7893886" cy="5613429"/>
          </a:xfrm>
          <a:prstGeom prst="rect">
            <a:avLst/>
          </a:prstGeom>
          <a:ln w="19050">
            <a:solidFill>
              <a:srgbClr val="457B9D"/>
            </a:solidFill>
          </a:ln>
        </p:spPr>
      </p:pic>
    </p:spTree>
    <p:extLst>
      <p:ext uri="{BB962C8B-B14F-4D97-AF65-F5344CB8AC3E}">
        <p14:creationId xmlns:p14="http://schemas.microsoft.com/office/powerpoint/2010/main" val="184020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iterate type="lt">
                                    <p:tmPct val="3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 presetClass="entr" presetSubtype="0" fill="hold" nodeType="withEffect">
                                  <p:stCondLst>
                                    <p:cond delay="0"/>
                                  </p:stCondLst>
                                  <p:iterate type="lt">
                                    <p:tmAbs val="10"/>
                                  </p:iterate>
                                  <p:childTnLst>
                                    <p:set>
                                      <p:cBhvr>
                                        <p:cTn id="14" dur="1" fill="hold">
                                          <p:stCondLst>
                                            <p:cond delay="0"/>
                                          </p:stCondLst>
                                        </p:cTn>
                                        <p:tgtEl>
                                          <p:spTgt spid="28">
                                            <p:txEl>
                                              <p:pRg st="0" end="0"/>
                                            </p:txEl>
                                          </p:spTgt>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AE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FD3AB-0D50-7C1F-8326-4587D55FF007}"/>
              </a:ext>
            </a:extLst>
          </p:cNvPr>
          <p:cNvSpPr>
            <a:spLocks noGrp="1"/>
          </p:cNvSpPr>
          <p:nvPr>
            <p:ph type="ctrTitle"/>
          </p:nvPr>
        </p:nvSpPr>
        <p:spPr>
          <a:xfrm>
            <a:off x="336086" y="903865"/>
            <a:ext cx="2405076" cy="424952"/>
          </a:xfrm>
        </p:spPr>
        <p:txBody>
          <a:bodyPr/>
          <a:lstStyle/>
          <a:p>
            <a:r>
              <a:rPr lang="hu-HU" sz="2400" b="1" u="sng">
                <a:solidFill>
                  <a:schemeClr val="accent1">
                    <a:lumMod val="75000"/>
                  </a:schemeClr>
                </a:solidFill>
              </a:rPr>
              <a:t>Storage overview</a:t>
            </a:r>
            <a:endParaRPr lang="en-US" sz="2400" b="1" u="sng">
              <a:solidFill>
                <a:schemeClr val="accent1">
                  <a:lumMod val="75000"/>
                </a:schemeClr>
              </a:solidFill>
            </a:endParaRPr>
          </a:p>
        </p:txBody>
      </p:sp>
      <p:sp>
        <p:nvSpPr>
          <p:cNvPr id="7" name="TextBox 6">
            <a:extLst>
              <a:ext uri="{FF2B5EF4-FFF2-40B4-BE49-F238E27FC236}">
                <a16:creationId xmlns:a16="http://schemas.microsoft.com/office/drawing/2014/main" id="{449DD149-C8D8-B49A-4127-C8751A52C203}"/>
              </a:ext>
            </a:extLst>
          </p:cNvPr>
          <p:cNvSpPr txBox="1"/>
          <p:nvPr/>
        </p:nvSpPr>
        <p:spPr>
          <a:xfrm>
            <a:off x="336085" y="1214517"/>
            <a:ext cx="3007189" cy="3693319"/>
          </a:xfrm>
          <a:prstGeom prst="rect">
            <a:avLst/>
          </a:prstGeom>
          <a:noFill/>
        </p:spPr>
        <p:txBody>
          <a:bodyPr wrap="square" rtlCol="0">
            <a:spAutoFit/>
          </a:bodyPr>
          <a:lstStyle/>
          <a:p>
            <a:pPr algn="just"/>
            <a:r>
              <a:rPr lang="en-US">
                <a:solidFill>
                  <a:srgbClr val="457B9D"/>
                </a:solidFill>
              </a:rPr>
              <a:t>This page displays the shelves in the warehouse. The fullness of the shelves is shown with dark blue colors</a:t>
            </a:r>
            <a:r>
              <a:rPr lang="hu-HU">
                <a:solidFill>
                  <a:srgbClr val="457B9D"/>
                </a:solidFill>
              </a:rPr>
              <a:t>.</a:t>
            </a:r>
            <a:r>
              <a:rPr lang="en-US">
                <a:solidFill>
                  <a:srgbClr val="457B9D"/>
                </a:solidFill>
              </a:rPr>
              <a:t> </a:t>
            </a:r>
            <a:r>
              <a:rPr lang="hu-HU">
                <a:solidFill>
                  <a:srgbClr val="457B9D"/>
                </a:solidFill>
              </a:rPr>
              <a:t>There is a section that </a:t>
            </a:r>
            <a:r>
              <a:rPr lang="en-US">
                <a:solidFill>
                  <a:srgbClr val="457B9D"/>
                </a:solidFill>
              </a:rPr>
              <a:t>calcul</a:t>
            </a:r>
            <a:r>
              <a:rPr lang="hu-HU">
                <a:solidFill>
                  <a:srgbClr val="457B9D"/>
                </a:solidFill>
              </a:rPr>
              <a:t>ates</a:t>
            </a:r>
            <a:r>
              <a:rPr lang="en-US">
                <a:solidFill>
                  <a:srgbClr val="457B9D"/>
                </a:solidFill>
              </a:rPr>
              <a:t> </a:t>
            </a:r>
            <a:r>
              <a:rPr lang="hu-HU">
                <a:solidFill>
                  <a:srgbClr val="457B9D"/>
                </a:solidFill>
              </a:rPr>
              <a:t>the</a:t>
            </a:r>
            <a:r>
              <a:rPr lang="en-US">
                <a:solidFill>
                  <a:srgbClr val="457B9D"/>
                </a:solidFill>
              </a:rPr>
              <a:t> percentage of the warehouse’s total capacity. It also shows how much space is available and how much is full. On top of that, it highlights which types of items are running low in stock.</a:t>
            </a:r>
          </a:p>
        </p:txBody>
      </p:sp>
      <p:cxnSp>
        <p:nvCxnSpPr>
          <p:cNvPr id="4" name="Straight Connector 3">
            <a:extLst>
              <a:ext uri="{FF2B5EF4-FFF2-40B4-BE49-F238E27FC236}">
                <a16:creationId xmlns:a16="http://schemas.microsoft.com/office/drawing/2014/main" id="{0FEC1E3D-ABA7-25B8-EACB-D176CA5055EE}"/>
              </a:ext>
            </a:extLst>
          </p:cNvPr>
          <p:cNvCxnSpPr>
            <a:cxnSpLocks/>
          </p:cNvCxnSpPr>
          <p:nvPr/>
        </p:nvCxnSpPr>
        <p:spPr>
          <a:xfrm flipV="1">
            <a:off x="336085" y="831850"/>
            <a:ext cx="0" cy="4075986"/>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EE75E3-6DFB-21A9-6CBD-9F54CF29FB7A}"/>
              </a:ext>
            </a:extLst>
          </p:cNvPr>
          <p:cNvCxnSpPr>
            <a:cxnSpLocks/>
          </p:cNvCxnSpPr>
          <p:nvPr/>
        </p:nvCxnSpPr>
        <p:spPr>
          <a:xfrm>
            <a:off x="336085" y="4907836"/>
            <a:ext cx="2184865"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D2684E1-2805-B2BC-1B6E-922FD90F0D85}"/>
              </a:ext>
            </a:extLst>
          </p:cNvPr>
          <p:cNvCxnSpPr>
            <a:cxnSpLocks/>
          </p:cNvCxnSpPr>
          <p:nvPr/>
        </p:nvCxnSpPr>
        <p:spPr>
          <a:xfrm>
            <a:off x="336085" y="840365"/>
            <a:ext cx="1202539"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9C79166B-2B1E-25B9-A9C7-E5E5E9A0BA5A}"/>
              </a:ext>
            </a:extLst>
          </p:cNvPr>
          <p:cNvSpPr/>
          <p:nvPr/>
        </p:nvSpPr>
        <p:spPr>
          <a:xfrm>
            <a:off x="1538624" y="811093"/>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283DE3-C564-F0C6-9813-EC988614AB73}"/>
              </a:ext>
            </a:extLst>
          </p:cNvPr>
          <p:cNvSpPr/>
          <p:nvPr/>
        </p:nvSpPr>
        <p:spPr>
          <a:xfrm>
            <a:off x="2523331" y="4877555"/>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B8558EC-2BF2-DC83-F737-1BDC811E881E}"/>
              </a:ext>
            </a:extLst>
          </p:cNvPr>
          <p:cNvCxnSpPr>
            <a:cxnSpLocks/>
          </p:cNvCxnSpPr>
          <p:nvPr/>
        </p:nvCxnSpPr>
        <p:spPr>
          <a:xfrm rot="16200000" flipH="1">
            <a:off x="1481869" y="4963673"/>
            <a:ext cx="106976" cy="92"/>
          </a:xfrm>
          <a:prstGeom prst="line">
            <a:avLst/>
          </a:prstGeom>
          <a:ln w="19050" cap="rnd" cmpd="sng" algn="ctr">
            <a:solidFill>
              <a:srgbClr val="457B9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4C430EEA-16D2-CA32-6B77-B8B0690F597C}"/>
              </a:ext>
            </a:extLst>
          </p:cNvPr>
          <p:cNvCxnSpPr>
            <a:cxnSpLocks/>
          </p:cNvCxnSpPr>
          <p:nvPr/>
        </p:nvCxnSpPr>
        <p:spPr>
          <a:xfrm>
            <a:off x="1535311" y="4991807"/>
            <a:ext cx="0" cy="532693"/>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B71E3B3-64C8-13F8-3AE6-5D73A3BF1B13}"/>
              </a:ext>
            </a:extLst>
          </p:cNvPr>
          <p:cNvCxnSpPr>
            <a:cxnSpLocks/>
          </p:cNvCxnSpPr>
          <p:nvPr/>
        </p:nvCxnSpPr>
        <p:spPr>
          <a:xfrm>
            <a:off x="1535311" y="5524500"/>
            <a:ext cx="1202676"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DE591EE-E787-C7FA-BF8B-181014B9D7CC}"/>
              </a:ext>
            </a:extLst>
          </p:cNvPr>
          <p:cNvCxnSpPr>
            <a:cxnSpLocks/>
          </p:cNvCxnSpPr>
          <p:nvPr/>
        </p:nvCxnSpPr>
        <p:spPr>
          <a:xfrm>
            <a:off x="2741162" y="5524500"/>
            <a:ext cx="0" cy="108204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E23AE4-59DC-8B93-3D24-A7170B2EEA43}"/>
              </a:ext>
            </a:extLst>
          </p:cNvPr>
          <p:cNvCxnSpPr/>
          <p:nvPr/>
        </p:nvCxnSpPr>
        <p:spPr>
          <a:xfrm>
            <a:off x="2741162" y="6606540"/>
            <a:ext cx="3271018" cy="0"/>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B43EF0F9-0309-375E-84A0-6328F971B36F}"/>
              </a:ext>
            </a:extLst>
          </p:cNvPr>
          <p:cNvSpPr/>
          <p:nvPr/>
        </p:nvSpPr>
        <p:spPr>
          <a:xfrm>
            <a:off x="6012180" y="6576259"/>
            <a:ext cx="60562" cy="60562"/>
          </a:xfrm>
          <a:prstGeom prst="ellipse">
            <a:avLst/>
          </a:prstGeom>
          <a:noFill/>
          <a:ln w="19050">
            <a:solidFill>
              <a:srgbClr val="457B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240D6BB-7797-73CB-D1B8-1EE28BEA4BF3}"/>
              </a:ext>
            </a:extLst>
          </p:cNvPr>
          <p:cNvCxnSpPr>
            <a:cxnSpLocks/>
          </p:cNvCxnSpPr>
          <p:nvPr/>
        </p:nvCxnSpPr>
        <p:spPr>
          <a:xfrm flipV="1">
            <a:off x="6040080" y="5385201"/>
            <a:ext cx="0" cy="1188677"/>
          </a:xfrm>
          <a:prstGeom prst="line">
            <a:avLst/>
          </a:prstGeom>
          <a:ln cap="rnd">
            <a:solidFill>
              <a:srgbClr val="457B9D"/>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AD39CC7-7004-0F7D-9CE5-D3B8E37114DC}"/>
              </a:ext>
            </a:extLst>
          </p:cNvPr>
          <p:cNvPicPr>
            <a:picLocks noChangeAspect="1"/>
          </p:cNvPicPr>
          <p:nvPr/>
        </p:nvPicPr>
        <p:blipFill>
          <a:blip r:embed="rId3"/>
          <a:stretch>
            <a:fillRect/>
          </a:stretch>
        </p:blipFill>
        <p:spPr>
          <a:xfrm>
            <a:off x="3508878" y="840365"/>
            <a:ext cx="8597783" cy="4544836"/>
          </a:xfrm>
          <a:prstGeom prst="rect">
            <a:avLst/>
          </a:prstGeom>
          <a:ln w="19050">
            <a:solidFill>
              <a:srgbClr val="457B9D"/>
            </a:solidFill>
          </a:ln>
        </p:spPr>
      </p:pic>
    </p:spTree>
    <p:extLst>
      <p:ext uri="{BB962C8B-B14F-4D97-AF65-F5344CB8AC3E}">
        <p14:creationId xmlns:p14="http://schemas.microsoft.com/office/powerpoint/2010/main" val="9109312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iterate type="lt">
                                    <p:tmAbs val="10"/>
                                  </p:iterate>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6" presetClass="entr" presetSubtype="37"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1016</Words>
  <Application>Microsoft Office PowerPoint</Application>
  <PresentationFormat>Widescreen</PresentationFormat>
  <Paragraphs>76</Paragraphs>
  <Slides>21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Roboto Serif</vt:lpstr>
      <vt:lpstr>Office Theme</vt:lpstr>
      <vt:lpstr>WareTech</vt:lpstr>
      <vt:lpstr>Team</vt:lpstr>
      <vt:lpstr>Easy management of your storage</vt:lpstr>
      <vt:lpstr>PowerPoint Presentation</vt:lpstr>
      <vt:lpstr>PowerPoint Presentation</vt:lpstr>
      <vt:lpstr>PowerPoint Presentation</vt:lpstr>
      <vt:lpstr>Inventory Movement</vt:lpstr>
      <vt:lpstr>Design</vt:lpstr>
      <vt:lpstr>Storage overview</vt:lpstr>
      <vt:lpstr>Profile</vt:lpstr>
      <vt:lpstr>Item list</vt:lpstr>
      <vt:lpstr>Admin panel</vt:lpstr>
      <vt:lpstr>Pallet management</vt:lpstr>
      <vt:lpstr>Forms</vt:lpstr>
      <vt:lpstr>Transfer Requests</vt:lpstr>
      <vt:lpstr>Work logging and version controll system</vt:lpstr>
      <vt:lpstr>PowerPoint Presentation</vt:lpstr>
      <vt:lpstr>PowerPoint Presentation</vt:lpstr>
      <vt:lpstr>PowerPoint Presentation</vt:lpstr>
      <vt:lpstr>Tests</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O365 felhasználó</dc:creator>
  <cp:lastModifiedBy>Nyári Milán</cp:lastModifiedBy>
  <cp:revision>1</cp:revision>
  <dcterms:created xsi:type="dcterms:W3CDTF">2025-02-21T16:39:50Z</dcterms:created>
  <dcterms:modified xsi:type="dcterms:W3CDTF">2025-04-18T22:21:25Z</dcterms:modified>
</cp:coreProperties>
</file>